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g" ContentType="image/jp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Default Extension="png" ContentType="image/png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457199" y="6857986"/>
                </a:moveTo>
                <a:lnTo>
                  <a:pt x="0" y="6857986"/>
                </a:lnTo>
                <a:lnTo>
                  <a:pt x="0" y="0"/>
                </a:lnTo>
                <a:lnTo>
                  <a:pt x="457199" y="0"/>
                </a:lnTo>
                <a:lnTo>
                  <a:pt x="457199" y="6857986"/>
                </a:lnTo>
                <a:close/>
              </a:path>
            </a:pathLst>
          </a:custGeom>
          <a:solidFill>
            <a:srgbClr val="A5A1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4894" y="1071791"/>
            <a:ext cx="9522211" cy="589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81106" y="1420884"/>
            <a:ext cx="6174105" cy="2376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8634" y="2187627"/>
            <a:ext cx="7526020" cy="1490345"/>
          </a:xfrm>
          <a:prstGeom prst="rect"/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80"/>
              </a:spcBef>
            </a:pPr>
            <a:r>
              <a:rPr dirty="0" sz="4800" spc="-10"/>
              <a:t>Scale </a:t>
            </a:r>
            <a:r>
              <a:rPr dirty="0" sz="4800" spc="-5"/>
              <a:t>and </a:t>
            </a:r>
            <a:r>
              <a:rPr dirty="0" sz="4800" spc="-10"/>
              <a:t>Performance </a:t>
            </a:r>
            <a:r>
              <a:rPr dirty="0" sz="4800" spc="-5"/>
              <a:t>in</a:t>
            </a:r>
            <a:r>
              <a:rPr dirty="0" sz="4800" spc="-95"/>
              <a:t> </a:t>
            </a:r>
            <a:r>
              <a:rPr dirty="0" sz="4800"/>
              <a:t>a  </a:t>
            </a:r>
            <a:r>
              <a:rPr dirty="0" sz="4800" spc="-5"/>
              <a:t>Distributed </a:t>
            </a:r>
            <a:r>
              <a:rPr dirty="0" sz="4800" spc="-10"/>
              <a:t>File</a:t>
            </a:r>
            <a:r>
              <a:rPr dirty="0" sz="4800" spc="-40"/>
              <a:t> </a:t>
            </a:r>
            <a:r>
              <a:rPr dirty="0" sz="4800" spc="-5"/>
              <a:t>System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488623" y="4095036"/>
            <a:ext cx="10621010" cy="911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485"/>
              </a:lnSpc>
              <a:spcBef>
                <a:spcPts val="100"/>
              </a:spcBef>
            </a:pPr>
            <a:r>
              <a:rPr dirty="0" sz="3000">
                <a:solidFill>
                  <a:srgbClr val="595959"/>
                </a:solidFill>
                <a:latin typeface="Arial"/>
                <a:cs typeface="Arial"/>
              </a:rPr>
              <a:t>John </a:t>
            </a:r>
            <a:r>
              <a:rPr dirty="0" sz="3000" spc="-5">
                <a:solidFill>
                  <a:srgbClr val="595959"/>
                </a:solidFill>
                <a:latin typeface="Arial"/>
                <a:cs typeface="Arial"/>
              </a:rPr>
              <a:t>H. Howord et.</a:t>
            </a:r>
            <a:r>
              <a:rPr dirty="0" sz="30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3000" spc="-5">
                <a:solidFill>
                  <a:srgbClr val="595959"/>
                </a:solidFill>
                <a:latin typeface="Arial"/>
                <a:cs typeface="Arial"/>
              </a:rPr>
              <a:t>al.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ts val="3485"/>
              </a:lnSpc>
            </a:pPr>
            <a:r>
              <a:rPr dirty="0" sz="3000" spc="-5">
                <a:solidFill>
                  <a:srgbClr val="595959"/>
                </a:solidFill>
                <a:latin typeface="Arial"/>
                <a:cs typeface="Arial"/>
              </a:rPr>
              <a:t>in </a:t>
            </a:r>
            <a:r>
              <a:rPr dirty="0" sz="3000" spc="-10">
                <a:solidFill>
                  <a:srgbClr val="595959"/>
                </a:solidFill>
                <a:latin typeface="Arial"/>
                <a:cs typeface="Arial"/>
              </a:rPr>
              <a:t>ACM Transactions </a:t>
            </a:r>
            <a:r>
              <a:rPr dirty="0" sz="3000" spc="-5">
                <a:solidFill>
                  <a:srgbClr val="595959"/>
                </a:solidFill>
                <a:latin typeface="Arial"/>
                <a:cs typeface="Arial"/>
              </a:rPr>
              <a:t>on Computer </a:t>
            </a:r>
            <a:r>
              <a:rPr dirty="0" sz="3000" spc="-10">
                <a:solidFill>
                  <a:srgbClr val="595959"/>
                </a:solidFill>
                <a:latin typeface="Arial"/>
                <a:cs typeface="Arial"/>
              </a:rPr>
              <a:t>Systems </a:t>
            </a:r>
            <a:r>
              <a:rPr dirty="0" sz="3000" spc="-45">
                <a:solidFill>
                  <a:srgbClr val="595959"/>
                </a:solidFill>
                <a:latin typeface="Arial"/>
                <a:cs typeface="Arial"/>
              </a:rPr>
              <a:t>Vol. </a:t>
            </a:r>
            <a:r>
              <a:rPr dirty="0" sz="3000" spc="-5">
                <a:solidFill>
                  <a:srgbClr val="595959"/>
                </a:solidFill>
                <a:latin typeface="Arial"/>
                <a:cs typeface="Arial"/>
              </a:rPr>
              <a:t>6, No. 1,</a:t>
            </a:r>
            <a:r>
              <a:rPr dirty="0" sz="3000" spc="-2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3000" spc="-5">
                <a:solidFill>
                  <a:srgbClr val="595959"/>
                </a:solidFill>
                <a:latin typeface="Arial"/>
                <a:cs typeface="Arial"/>
              </a:rPr>
              <a:t>1988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18834" y="5374429"/>
            <a:ext cx="43745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Presented by Chulhun Han, Kyoseung</a:t>
            </a:r>
            <a:r>
              <a:rPr dirty="0" sz="1800" spc="-8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Koo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0"/>
            <a:ext cx="8468995" cy="10941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05"/>
              </a:lnSpc>
              <a:spcBef>
                <a:spcPts val="100"/>
              </a:spcBef>
            </a:pPr>
            <a:r>
              <a:rPr dirty="0" spc="-5"/>
              <a:t>Characteristic of </a:t>
            </a:r>
            <a:r>
              <a:rPr dirty="0" spc="-10"/>
              <a:t>the Andrew File</a:t>
            </a:r>
            <a:r>
              <a:rPr dirty="0" spc="-280"/>
              <a:t> </a:t>
            </a:r>
            <a:r>
              <a:rPr dirty="0" spc="-5"/>
              <a:t>System</a:t>
            </a:r>
          </a:p>
          <a:p>
            <a:pPr marL="272415">
              <a:lnSpc>
                <a:spcPts val="4205"/>
              </a:lnSpc>
            </a:pPr>
            <a:r>
              <a:rPr dirty="0"/>
              <a:t>- </a:t>
            </a:r>
            <a:r>
              <a:rPr dirty="0" spc="-5"/>
              <a:t>1. </a:t>
            </a:r>
            <a:r>
              <a:rPr dirty="0" spc="-10"/>
              <a:t>Process</a:t>
            </a:r>
            <a:r>
              <a:rPr dirty="0" spc="-35"/>
              <a:t> </a:t>
            </a:r>
            <a:r>
              <a:rPr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800" y="3883136"/>
            <a:ext cx="7266940" cy="2085339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745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Dedicated</a:t>
            </a:r>
            <a:r>
              <a:rPr dirty="0" sz="20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processes</a:t>
            </a:r>
            <a:endParaRPr sz="20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585"/>
              </a:spcBef>
              <a:buChar char="○"/>
              <a:tabLst>
                <a:tab pos="491490" algn="l"/>
              </a:tabLst>
            </a:pPr>
            <a:r>
              <a:rPr dirty="0" sz="1800" spc="-10">
                <a:solidFill>
                  <a:srgbClr val="595959"/>
                </a:solidFill>
                <a:latin typeface="Arial"/>
                <a:cs typeface="Arial"/>
              </a:rPr>
              <a:t>Vice(server)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has one process for each 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Venus(client)</a:t>
            </a:r>
            <a:endParaRPr sz="1800">
              <a:latin typeface="Arial"/>
              <a:cs typeface="Arial"/>
            </a:endParaRPr>
          </a:p>
          <a:p>
            <a:pPr lvl="2" marL="765175" indent="-205104">
              <a:lnSpc>
                <a:spcPct val="100000"/>
              </a:lnSpc>
              <a:spcBef>
                <a:spcPts val="520"/>
              </a:spcBef>
              <a:buChar char="■"/>
              <a:tabLst>
                <a:tab pos="765810" algn="l"/>
              </a:tabLst>
            </a:pP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The dedicated process persists until its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client</a:t>
            </a:r>
            <a:r>
              <a:rPr dirty="0" sz="16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terminated</a:t>
            </a:r>
            <a:endParaRPr sz="1600">
              <a:latin typeface="Arial"/>
              <a:cs typeface="Arial"/>
            </a:endParaRPr>
          </a:p>
          <a:p>
            <a:pPr lvl="2" marL="765175" indent="-205104">
              <a:lnSpc>
                <a:spcPct val="100000"/>
              </a:lnSpc>
              <a:spcBef>
                <a:spcPts val="580"/>
              </a:spcBef>
              <a:buChar char="■"/>
              <a:tabLst>
                <a:tab pos="765810" algn="l"/>
              </a:tabLst>
            </a:pPr>
            <a:r>
              <a:rPr dirty="0" sz="1600" spc="-65">
                <a:solidFill>
                  <a:srgbClr val="595959"/>
                </a:solidFill>
                <a:latin typeface="Arial"/>
                <a:cs typeface="Arial"/>
              </a:rPr>
              <a:t>Too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frequent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context</a:t>
            </a:r>
            <a:r>
              <a:rPr dirty="0" sz="1600" spc="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switching</a:t>
            </a:r>
            <a:endParaRPr sz="1600">
              <a:latin typeface="Arial"/>
              <a:cs typeface="Arial"/>
            </a:endParaRPr>
          </a:p>
          <a:p>
            <a:pPr lvl="2" marL="765175" indent="-205104">
              <a:lnSpc>
                <a:spcPct val="100000"/>
              </a:lnSpc>
              <a:spcBef>
                <a:spcPts val="630"/>
              </a:spcBef>
              <a:buChar char="■"/>
              <a:tabLst>
                <a:tab pos="765810" algn="l"/>
              </a:tabLst>
            </a:pP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Cannot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share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address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spaces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between</a:t>
            </a:r>
            <a:r>
              <a:rPr dirty="0" sz="1600" spc="-3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processes</a:t>
            </a:r>
            <a:endParaRPr sz="1600">
              <a:latin typeface="Arial"/>
              <a:cs typeface="Arial"/>
            </a:endParaRPr>
          </a:p>
          <a:p>
            <a:pPr marL="821055">
              <a:lnSpc>
                <a:spcPct val="100000"/>
              </a:lnSpc>
              <a:spcBef>
                <a:spcPts val="1015"/>
              </a:spcBef>
            </a:pP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→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Communication between processes takes place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via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file in file</a:t>
            </a:r>
            <a:r>
              <a:rPr dirty="0" sz="1600" spc="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system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5124" y="4235375"/>
            <a:ext cx="2304294" cy="20493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59319" y="1168972"/>
            <a:ext cx="7388110" cy="2814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0"/>
            <a:ext cx="8468995" cy="10941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05"/>
              </a:lnSpc>
              <a:spcBef>
                <a:spcPts val="100"/>
              </a:spcBef>
            </a:pPr>
            <a:r>
              <a:rPr dirty="0" spc="-5"/>
              <a:t>Characteristic of </a:t>
            </a:r>
            <a:r>
              <a:rPr dirty="0" spc="-10"/>
              <a:t>the Andrew File</a:t>
            </a:r>
            <a:r>
              <a:rPr dirty="0" spc="-280"/>
              <a:t> </a:t>
            </a:r>
            <a:r>
              <a:rPr dirty="0" spc="-5"/>
              <a:t>System</a:t>
            </a:r>
          </a:p>
          <a:p>
            <a:pPr marL="272415">
              <a:lnSpc>
                <a:spcPts val="4205"/>
              </a:lnSpc>
            </a:pPr>
            <a:r>
              <a:rPr dirty="0"/>
              <a:t>- </a:t>
            </a:r>
            <a:r>
              <a:rPr dirty="0" spc="-5"/>
              <a:t>2. Directory</a:t>
            </a:r>
            <a:r>
              <a:rPr dirty="0" spc="-20"/>
              <a:t> </a:t>
            </a:r>
            <a:r>
              <a:rPr dirty="0" spc="-5"/>
              <a:t>hierarchy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800" y="4516071"/>
            <a:ext cx="8926830" cy="1668145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465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Preserve directory</a:t>
            </a:r>
            <a:r>
              <a:rPr dirty="0" sz="20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hierarchy</a:t>
            </a:r>
            <a:endParaRPr sz="20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34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.admin directory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stores configuration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414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Each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servers contained a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directory hierarchy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mirroring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structure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of the 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Vice</a:t>
            </a:r>
            <a:r>
              <a:rPr dirty="0" sz="1800" spc="-9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files</a:t>
            </a:r>
            <a:endParaRPr sz="18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90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Stub directory gives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name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space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located on other</a:t>
            </a:r>
            <a:r>
              <a:rPr dirty="0" sz="180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servers</a:t>
            </a:r>
            <a:endParaRPr sz="18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90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If file is not on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server,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search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for its name would end in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 stub</a:t>
            </a:r>
            <a:r>
              <a:rPr dirty="0" sz="180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directory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7970" y="1226522"/>
            <a:ext cx="8176808" cy="3188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0"/>
            <a:ext cx="8468995" cy="10941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05"/>
              </a:lnSpc>
              <a:spcBef>
                <a:spcPts val="100"/>
              </a:spcBef>
            </a:pPr>
            <a:r>
              <a:rPr dirty="0" spc="-5"/>
              <a:t>Characteristic of </a:t>
            </a:r>
            <a:r>
              <a:rPr dirty="0" spc="-10"/>
              <a:t>the Andrew File</a:t>
            </a:r>
            <a:r>
              <a:rPr dirty="0" spc="-280"/>
              <a:t> </a:t>
            </a:r>
            <a:r>
              <a:rPr dirty="0" spc="-5"/>
              <a:t>System</a:t>
            </a:r>
          </a:p>
          <a:p>
            <a:pPr marL="272415">
              <a:lnSpc>
                <a:spcPts val="4205"/>
              </a:lnSpc>
            </a:pPr>
            <a:r>
              <a:rPr dirty="0"/>
              <a:t>- </a:t>
            </a:r>
            <a:r>
              <a:rPr dirty="0" spc="-5"/>
              <a:t>3. </a:t>
            </a:r>
            <a:r>
              <a:rPr dirty="0" spc="-10"/>
              <a:t>File</a:t>
            </a:r>
            <a:r>
              <a:rPr dirty="0" spc="-25"/>
              <a:t> </a:t>
            </a:r>
            <a:r>
              <a:rPr dirty="0" spc="-5"/>
              <a:t>naming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800" y="4516071"/>
            <a:ext cx="9098280" cy="1334770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465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20">
                <a:solidFill>
                  <a:srgbClr val="595959"/>
                </a:solidFill>
                <a:latin typeface="Arial"/>
                <a:cs typeface="Arial"/>
              </a:rPr>
              <a:t>Vice-Venus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interface names files by their full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pathname</a:t>
            </a:r>
            <a:endParaRPr sz="20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34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Kernel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maps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pathnames to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inode(namei).</a:t>
            </a:r>
            <a:endParaRPr sz="18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15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namei is one of the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most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heavily used and time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consuming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parts of the</a:t>
            </a:r>
            <a:r>
              <a:rPr dirty="0" sz="18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kernel</a:t>
            </a:r>
            <a:endParaRPr sz="18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414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This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makes considerable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CPU overhead on the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servers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and is an obstacle to</a:t>
            </a:r>
            <a:r>
              <a:rPr dirty="0" sz="1800" spc="-7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scaling.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90794" y="1321722"/>
            <a:ext cx="7685659" cy="2749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0"/>
            <a:ext cx="8468995" cy="10941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05"/>
              </a:lnSpc>
              <a:spcBef>
                <a:spcPts val="100"/>
              </a:spcBef>
            </a:pPr>
            <a:r>
              <a:rPr dirty="0" spc="-5"/>
              <a:t>Characteristic of </a:t>
            </a:r>
            <a:r>
              <a:rPr dirty="0" spc="-10"/>
              <a:t>the Andrew File</a:t>
            </a:r>
            <a:r>
              <a:rPr dirty="0" spc="-280"/>
              <a:t> </a:t>
            </a:r>
            <a:r>
              <a:rPr dirty="0" spc="-5"/>
              <a:t>System</a:t>
            </a:r>
          </a:p>
          <a:p>
            <a:pPr marL="272415">
              <a:lnSpc>
                <a:spcPts val="4205"/>
              </a:lnSpc>
            </a:pPr>
            <a:r>
              <a:rPr dirty="0"/>
              <a:t>- </a:t>
            </a:r>
            <a:r>
              <a:rPr dirty="0" spc="-5"/>
              <a:t>4. Cache </a:t>
            </a:r>
            <a:r>
              <a:rPr dirty="0"/>
              <a:t>validation</a:t>
            </a:r>
            <a:r>
              <a:rPr dirty="0" spc="-30"/>
              <a:t> </a:t>
            </a:r>
            <a:r>
              <a:rPr dirty="0"/>
              <a:t>check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800" y="4230325"/>
            <a:ext cx="6212840" cy="1007744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465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30">
                <a:solidFill>
                  <a:srgbClr val="595959"/>
                </a:solidFill>
                <a:latin typeface="Arial"/>
                <a:cs typeface="Arial"/>
              </a:rPr>
              <a:t>Venus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verify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timestamps on every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open</a:t>
            </a:r>
            <a:endParaRPr sz="20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34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Each open include at least one interaction with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</a:t>
            </a:r>
            <a:r>
              <a:rPr dirty="0" sz="1800" spc="-6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server</a:t>
            </a:r>
            <a:endParaRPr sz="18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15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Even if the file were already in the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cache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dirty="0" sz="1800" spc="-7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up-to-date.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23645" y="1334172"/>
            <a:ext cx="8055008" cy="2787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62"/>
            <a:ext cx="6924040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AFS Prototype Benchmark</a:t>
            </a:r>
            <a:r>
              <a:rPr dirty="0" spc="-95"/>
              <a:t> </a:t>
            </a:r>
            <a:r>
              <a:rPr dirty="0" spc="-5"/>
              <a:t>Setup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3630" y="1995500"/>
            <a:ext cx="5835650" cy="142684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226695" indent="-214629">
              <a:lnSpc>
                <a:spcPct val="100000"/>
              </a:lnSpc>
              <a:spcBef>
                <a:spcPts val="475"/>
              </a:spcBef>
              <a:buSzPct val="66666"/>
              <a:buChar char="●"/>
              <a:tabLst>
                <a:tab pos="227329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Synthetic</a:t>
            </a:r>
            <a:r>
              <a:rPr dirty="0" sz="24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Benchmark</a:t>
            </a:r>
            <a:endParaRPr sz="2400">
              <a:latin typeface="Arial"/>
              <a:cs typeface="Arial"/>
            </a:endParaRPr>
          </a:p>
          <a:p>
            <a:pPr lvl="1" marL="501015" indent="-207645">
              <a:lnSpc>
                <a:spcPct val="100000"/>
              </a:lnSpc>
              <a:spcBef>
                <a:spcPts val="295"/>
              </a:spcBef>
              <a:buSzPct val="94736"/>
              <a:buChar char="○"/>
              <a:tabLst>
                <a:tab pos="501650" algn="l"/>
              </a:tabLst>
            </a:pP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A command script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for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source</a:t>
            </a:r>
            <a:r>
              <a:rPr dirty="0" sz="1900" spc="-1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files</a:t>
            </a:r>
            <a:endParaRPr sz="1900">
              <a:latin typeface="Arial"/>
              <a:cs typeface="Arial"/>
            </a:endParaRPr>
          </a:p>
          <a:p>
            <a:pPr lvl="1" marL="501015" indent="-207645">
              <a:lnSpc>
                <a:spcPct val="100000"/>
              </a:lnSpc>
              <a:spcBef>
                <a:spcPts val="270"/>
              </a:spcBef>
              <a:buSzPct val="94736"/>
              <a:buChar char="○"/>
              <a:tabLst>
                <a:tab pos="501650" algn="l"/>
              </a:tabLst>
            </a:pP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Multiple clients run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the benchmark</a:t>
            </a:r>
            <a:r>
              <a:rPr dirty="0" sz="1900" spc="-10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simultaneously</a:t>
            </a:r>
            <a:endParaRPr sz="1900">
              <a:latin typeface="Arial"/>
              <a:cs typeface="Arial"/>
            </a:endParaRPr>
          </a:p>
          <a:p>
            <a:pPr lvl="1" marL="501015" indent="-207645">
              <a:lnSpc>
                <a:spcPct val="100000"/>
              </a:lnSpc>
              <a:spcBef>
                <a:spcPts val="370"/>
              </a:spcBef>
              <a:buSzPct val="94736"/>
              <a:buChar char="○"/>
              <a:tabLst>
                <a:tab pos="501650" algn="l"/>
              </a:tabLst>
            </a:pP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MakeDir →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Copy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→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ScanDir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→</a:t>
            </a:r>
            <a:r>
              <a:rPr dirty="0" sz="1900" spc="-8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ReadAll→Make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91"/>
            <a:ext cx="786320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Stand-alone Benchmark</a:t>
            </a:r>
            <a:r>
              <a:rPr dirty="0" spc="-95"/>
              <a:t> </a:t>
            </a:r>
            <a:r>
              <a:rPr dirty="0" spc="-5"/>
              <a:t>Performance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1959859"/>
            <a:ext cx="4318635" cy="47688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16535" marR="797560" indent="-204470">
              <a:lnSpc>
                <a:spcPts val="2020"/>
              </a:lnSpc>
              <a:spcBef>
                <a:spcPts val="480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BenchMark takes about</a:t>
            </a:r>
            <a:r>
              <a:rPr dirty="0" sz="2000" spc="-9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1000 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seconds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in local</a:t>
            </a:r>
            <a:r>
              <a:rPr dirty="0" sz="2000" spc="-3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disk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Arial"/>
              <a:cs typeface="Arial"/>
            </a:endParaRPr>
          </a:p>
          <a:p>
            <a:pPr marL="216535" marR="102235" indent="-204470">
              <a:lnSpc>
                <a:spcPts val="2020"/>
              </a:lnSpc>
              <a:buSzPct val="80000"/>
              <a:buChar char="●"/>
              <a:tabLst>
                <a:tab pos="217170" algn="l"/>
                <a:tab pos="3219450" algn="l"/>
              </a:tabLst>
            </a:pPr>
            <a:r>
              <a:rPr dirty="0" sz="2000" spc="-5" b="1" i="1">
                <a:solidFill>
                  <a:srgbClr val="595959"/>
                </a:solidFill>
                <a:latin typeface="Arial"/>
                <a:cs typeface="Arial"/>
              </a:rPr>
              <a:t>MakeDir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: Constructs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target 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subtree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tha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t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i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identica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l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i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n	structure 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to the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source</a:t>
            </a:r>
            <a:r>
              <a:rPr dirty="0" sz="20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subtree</a:t>
            </a:r>
            <a:endParaRPr sz="2000">
              <a:latin typeface="Arial"/>
              <a:cs typeface="Arial"/>
            </a:endParaRPr>
          </a:p>
          <a:p>
            <a:pPr marL="216535" marR="5080" indent="-204470">
              <a:lnSpc>
                <a:spcPts val="2080"/>
              </a:lnSpc>
              <a:spcBef>
                <a:spcPts val="1565"/>
              </a:spcBef>
              <a:buSzPct val="80000"/>
              <a:buChar char="●"/>
              <a:tabLst>
                <a:tab pos="217170" algn="l"/>
                <a:tab pos="3457575" algn="l"/>
              </a:tabLst>
            </a:pPr>
            <a:r>
              <a:rPr dirty="0" sz="2000" spc="-5" b="1" i="1">
                <a:solidFill>
                  <a:srgbClr val="595959"/>
                </a:solidFill>
                <a:latin typeface="Arial"/>
                <a:cs typeface="Arial"/>
              </a:rPr>
              <a:t>Copy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: Copies every file from the 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source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subtree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t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o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th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e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targe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t	subtree</a:t>
            </a:r>
            <a:endParaRPr sz="2000">
              <a:latin typeface="Arial"/>
              <a:cs typeface="Arial"/>
            </a:endParaRPr>
          </a:p>
          <a:p>
            <a:pPr marL="216535" marR="78105" indent="-204470">
              <a:lnSpc>
                <a:spcPct val="85400"/>
              </a:lnSpc>
              <a:spcBef>
                <a:spcPts val="1555"/>
              </a:spcBef>
              <a:buSzPct val="80000"/>
              <a:buChar char="●"/>
              <a:tabLst>
                <a:tab pos="217170" algn="l"/>
                <a:tab pos="3572510" algn="l"/>
                <a:tab pos="3879850" algn="l"/>
              </a:tabLst>
            </a:pPr>
            <a:r>
              <a:rPr dirty="0" sz="2000" spc="-5" b="1" i="1">
                <a:solidFill>
                  <a:srgbClr val="595959"/>
                </a:solidFill>
                <a:latin typeface="Arial"/>
                <a:cs typeface="Arial"/>
              </a:rPr>
              <a:t>ScanDi</a:t>
            </a:r>
            <a:r>
              <a:rPr dirty="0" sz="2000" spc="5" b="1" i="1">
                <a:solidFill>
                  <a:srgbClr val="595959"/>
                </a:solidFill>
                <a:latin typeface="Arial"/>
                <a:cs typeface="Arial"/>
              </a:rPr>
              <a:t>r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: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Recursivel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y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traverse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	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the  target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subtree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and examines	the 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status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of every file in</a:t>
            </a:r>
            <a:r>
              <a:rPr dirty="0" sz="20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it</a:t>
            </a:r>
            <a:endParaRPr sz="2000">
              <a:latin typeface="Arial"/>
              <a:cs typeface="Arial"/>
            </a:endParaRPr>
          </a:p>
          <a:p>
            <a:pPr marL="216535" marR="19685" indent="-204470">
              <a:lnSpc>
                <a:spcPts val="2080"/>
              </a:lnSpc>
              <a:spcBef>
                <a:spcPts val="1560"/>
              </a:spcBef>
              <a:buSzPct val="80000"/>
              <a:buChar char="●"/>
              <a:tabLst>
                <a:tab pos="217170" algn="l"/>
                <a:tab pos="3004820" algn="l"/>
                <a:tab pos="3669665" algn="l"/>
              </a:tabLst>
            </a:pPr>
            <a:r>
              <a:rPr dirty="0" sz="2000" spc="-5" b="1" i="1">
                <a:solidFill>
                  <a:srgbClr val="595959"/>
                </a:solidFill>
                <a:latin typeface="Arial"/>
                <a:cs typeface="Arial"/>
              </a:rPr>
              <a:t>ReadAll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: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Scan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</a:t>
            </a:r>
            <a:r>
              <a:rPr dirty="0" sz="20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ever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y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byt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e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 o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f	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every  file in the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target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 subtree	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once</a:t>
            </a:r>
            <a:endParaRPr sz="2000">
              <a:latin typeface="Arial"/>
              <a:cs typeface="Arial"/>
            </a:endParaRPr>
          </a:p>
          <a:p>
            <a:pPr marL="216535" marR="441325" indent="-204470">
              <a:lnSpc>
                <a:spcPts val="2080"/>
              </a:lnSpc>
              <a:spcBef>
                <a:spcPts val="1540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5" b="1" i="1">
                <a:solidFill>
                  <a:srgbClr val="595959"/>
                </a:solidFill>
                <a:latin typeface="Arial"/>
                <a:cs typeface="Arial"/>
              </a:rPr>
              <a:t>Make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: Compiles and links all the  files in the target</a:t>
            </a:r>
            <a:r>
              <a:rPr dirty="0" sz="20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subtree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369635" y="1980092"/>
            <a:ext cx="4869815" cy="4235450"/>
            <a:chOff x="6369635" y="1980092"/>
            <a:chExt cx="4869815" cy="4235450"/>
          </a:xfrm>
        </p:grpSpPr>
        <p:sp>
          <p:nvSpPr>
            <p:cNvPr id="5" name="object 5"/>
            <p:cNvSpPr/>
            <p:nvPr/>
          </p:nvSpPr>
          <p:spPr>
            <a:xfrm>
              <a:off x="6369635" y="1980092"/>
              <a:ext cx="4869456" cy="423530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379804" y="2194545"/>
              <a:ext cx="822960" cy="1397635"/>
            </a:xfrm>
            <a:custGeom>
              <a:avLst/>
              <a:gdLst/>
              <a:ahLst/>
              <a:cxnLst/>
              <a:rect l="l" t="t" r="r" b="b"/>
              <a:pathLst>
                <a:path w="822959" h="1397635">
                  <a:moveTo>
                    <a:pt x="822898" y="1397097"/>
                  </a:moveTo>
                  <a:lnTo>
                    <a:pt x="0" y="1397097"/>
                  </a:lnTo>
                  <a:lnTo>
                    <a:pt x="0" y="0"/>
                  </a:lnTo>
                  <a:lnTo>
                    <a:pt x="822898" y="0"/>
                  </a:lnTo>
                  <a:lnTo>
                    <a:pt x="822898" y="139709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379804" y="2194545"/>
              <a:ext cx="822960" cy="1397635"/>
            </a:xfrm>
            <a:custGeom>
              <a:avLst/>
              <a:gdLst/>
              <a:ahLst/>
              <a:cxnLst/>
              <a:rect l="l" t="t" r="r" b="b"/>
              <a:pathLst>
                <a:path w="822959" h="1397635">
                  <a:moveTo>
                    <a:pt x="0" y="0"/>
                  </a:moveTo>
                  <a:lnTo>
                    <a:pt x="822898" y="0"/>
                  </a:lnTo>
                  <a:lnTo>
                    <a:pt x="822898" y="1397097"/>
                  </a:lnTo>
                  <a:lnTo>
                    <a:pt x="0" y="1397097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0364195" y="2456460"/>
            <a:ext cx="5594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Copy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62385" y="2157281"/>
            <a:ext cx="876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MakeDir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53051" y="3344627"/>
            <a:ext cx="5848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Make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46859" y="3048267"/>
            <a:ext cx="8261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ReadAll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59337" y="2747696"/>
            <a:ext cx="8369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ScanDir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843163"/>
            <a:ext cx="773747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Distribution of </a:t>
            </a:r>
            <a:r>
              <a:rPr dirty="0" spc="-25"/>
              <a:t>Vice </a:t>
            </a:r>
            <a:r>
              <a:rPr dirty="0" spc="-5"/>
              <a:t>Calls in</a:t>
            </a:r>
            <a:r>
              <a:rPr dirty="0" spc="-50"/>
              <a:t> </a:t>
            </a:r>
            <a:r>
              <a:rPr dirty="0" spc="-5"/>
              <a:t>Prototype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800" y="4471206"/>
            <a:ext cx="8402955" cy="2311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100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In distribution of </a:t>
            </a:r>
            <a:r>
              <a:rPr dirty="0" sz="2000" spc="-15">
                <a:solidFill>
                  <a:srgbClr val="595959"/>
                </a:solidFill>
                <a:latin typeface="Arial"/>
                <a:cs typeface="Arial"/>
              </a:rPr>
              <a:t>Vice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calls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in prototype on</a:t>
            </a:r>
            <a:r>
              <a:rPr dirty="0" sz="20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average,</a:t>
            </a:r>
            <a:endParaRPr sz="20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500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30" i="1">
                <a:solidFill>
                  <a:srgbClr val="595959"/>
                </a:solidFill>
                <a:latin typeface="Arial"/>
                <a:cs typeface="Arial"/>
              </a:rPr>
              <a:t>TestAuth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dirty="0" sz="2000" spc="-5" i="1">
                <a:solidFill>
                  <a:srgbClr val="595959"/>
                </a:solidFill>
                <a:latin typeface="Arial"/>
                <a:cs typeface="Arial"/>
              </a:rPr>
              <a:t>GetFileStat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are accounting for nearly </a:t>
            </a:r>
            <a:r>
              <a:rPr dirty="0" sz="2000" spc="-5" b="1">
                <a:solidFill>
                  <a:srgbClr val="595959"/>
                </a:solidFill>
                <a:latin typeface="Arial"/>
                <a:cs typeface="Arial"/>
              </a:rPr>
              <a:t>90%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of the total</a:t>
            </a:r>
            <a:r>
              <a:rPr dirty="0" sz="2000" spc="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calls!</a:t>
            </a:r>
            <a:endParaRPr sz="20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500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30" i="1">
                <a:solidFill>
                  <a:srgbClr val="595959"/>
                </a:solidFill>
                <a:latin typeface="Arial"/>
                <a:cs typeface="Arial"/>
              </a:rPr>
              <a:t>TestAuth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call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is used to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validate cache</a:t>
            </a:r>
            <a:r>
              <a:rPr dirty="0" sz="2000" spc="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entries</a:t>
            </a:r>
            <a:endParaRPr sz="20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500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5" i="1">
                <a:solidFill>
                  <a:srgbClr val="595959"/>
                </a:solidFill>
                <a:latin typeface="Arial"/>
                <a:cs typeface="Arial"/>
              </a:rPr>
              <a:t>GetFileStat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obtaine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status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information about file absent from the</a:t>
            </a:r>
            <a:r>
              <a:rPr dirty="0" sz="20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cache</a:t>
            </a:r>
            <a:endParaRPr sz="20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500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Caused by frequency of </a:t>
            </a:r>
            <a:r>
              <a:rPr dirty="0" sz="2000" spc="-5" b="1">
                <a:solidFill>
                  <a:srgbClr val="595959"/>
                </a:solidFill>
                <a:latin typeface="Arial"/>
                <a:cs typeface="Arial"/>
              </a:rPr>
              <a:t>cache validity check(timestamp</a:t>
            </a:r>
            <a:r>
              <a:rPr dirty="0" sz="2000" b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595959"/>
                </a:solidFill>
                <a:latin typeface="Arial"/>
                <a:cs typeface="Arial"/>
              </a:rPr>
              <a:t>check)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26774" y="1738469"/>
            <a:ext cx="6754220" cy="2613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690764"/>
            <a:ext cx="7341870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Prototype Benchmark</a:t>
            </a:r>
            <a:r>
              <a:rPr dirty="0" spc="-95"/>
              <a:t> </a:t>
            </a:r>
            <a:r>
              <a:rPr dirty="0" spc="-5"/>
              <a:t>Performance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0989" y="4815632"/>
            <a:ext cx="7696834" cy="1320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100"/>
              </a:spcBef>
              <a:buSzPct val="80000"/>
              <a:buChar char="●"/>
              <a:tabLst>
                <a:tab pos="217170" algn="l"/>
                <a:tab pos="4002404" algn="l"/>
              </a:tabLst>
            </a:pPr>
            <a:r>
              <a:rPr dirty="0" sz="2000" spc="-50" i="1">
                <a:solidFill>
                  <a:srgbClr val="595959"/>
                </a:solidFill>
                <a:latin typeface="Arial"/>
                <a:cs typeface="Arial"/>
              </a:rPr>
              <a:t>Took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about </a:t>
            </a:r>
            <a:r>
              <a:rPr dirty="0" sz="2000" spc="-5" b="1">
                <a:solidFill>
                  <a:srgbClr val="595959"/>
                </a:solidFill>
                <a:latin typeface="Arial"/>
                <a:cs typeface="Arial"/>
              </a:rPr>
              <a:t>70%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longer at</a:t>
            </a:r>
            <a:r>
              <a:rPr dirty="0" sz="2000" spc="6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load	of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1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than in the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stand-alone</a:t>
            </a:r>
            <a:r>
              <a:rPr dirty="0" sz="2000" spc="-8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case</a:t>
            </a:r>
            <a:endParaRPr sz="20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500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35">
                <a:solidFill>
                  <a:srgbClr val="595959"/>
                </a:solidFill>
                <a:latin typeface="Arial"/>
                <a:cs typeface="Arial"/>
              </a:rPr>
              <a:t>TestAuth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rise rapidly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beyond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load of</a:t>
            </a:r>
            <a:r>
              <a:rPr dirty="0" sz="2000" spc="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595959"/>
                </a:solidFill>
                <a:latin typeface="Arial"/>
                <a:cs typeface="Arial"/>
              </a:rPr>
              <a:t>5</a:t>
            </a:r>
            <a:endParaRPr sz="20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500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A server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load between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5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and 10 was the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maximum</a:t>
            </a:r>
            <a:r>
              <a:rPr dirty="0" sz="2000" spc="-16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feasible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30390" y="1485179"/>
            <a:ext cx="390080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Load Unit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=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about five Andrew</a:t>
            </a:r>
            <a:r>
              <a:rPr dirty="0" sz="1800" spc="-29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users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94883" y="1807408"/>
          <a:ext cx="8587105" cy="2756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500"/>
                <a:gridCol w="1714500"/>
                <a:gridCol w="1714500"/>
                <a:gridCol w="1714500"/>
                <a:gridCol w="1714500"/>
              </a:tblGrid>
              <a:tr h="3923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49149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Load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unit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9565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overall benchmark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88455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time per testAuth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call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23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absolute(s)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relative(%)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absolute(s)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relative(%)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</a:tr>
              <a:tr h="392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1739(3)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87(0)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92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1894(4)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106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25">
                          <a:latin typeface="Arial"/>
                          <a:cs typeface="Arial"/>
                        </a:rPr>
                        <a:t>118(1)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136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2747(48)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154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259(16)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5129(177)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287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670(23)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770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92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7326(69)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410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1050(13)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1207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538364"/>
            <a:ext cx="5025390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Prototype Server</a:t>
            </a:r>
            <a:r>
              <a:rPr dirty="0" spc="-95"/>
              <a:t> </a:t>
            </a:r>
            <a:r>
              <a:rPr dirty="0" spc="-5"/>
              <a:t>Usage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99598" y="4228560"/>
            <a:ext cx="5050790" cy="2285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100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CPU utilization is too</a:t>
            </a:r>
            <a:r>
              <a:rPr dirty="0" sz="20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high!</a:t>
            </a:r>
            <a:endParaRPr sz="20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500"/>
              </a:spcBef>
              <a:buSzPct val="80000"/>
              <a:buChar char="●"/>
              <a:tabLst>
                <a:tab pos="217170" algn="l"/>
                <a:tab pos="387985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Server CPU is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performance	bottleneck</a:t>
            </a:r>
            <a:endParaRPr sz="20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30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Caused by frequent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context</a:t>
            </a:r>
            <a:r>
              <a:rPr dirty="0" sz="1800" spc="46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switching</a:t>
            </a:r>
            <a:endParaRPr sz="18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415"/>
              </a:spcBef>
              <a:buChar char="○"/>
              <a:tabLst>
                <a:tab pos="491490" algn="l"/>
              </a:tabLst>
            </a:pPr>
            <a:r>
              <a:rPr dirty="0" sz="1800" spc="-10">
                <a:solidFill>
                  <a:srgbClr val="595959"/>
                </a:solidFill>
                <a:latin typeface="Arial"/>
                <a:cs typeface="Arial"/>
              </a:rPr>
              <a:t>Traversing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full pathnames</a:t>
            </a:r>
            <a:endParaRPr sz="18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560"/>
              </a:spcBef>
              <a:buSzPct val="80000"/>
              <a:buChar char="●"/>
              <a:tabLst>
                <a:tab pos="217170" algn="l"/>
                <a:tab pos="362712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Server loads were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not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evenly	balanced</a:t>
            </a:r>
            <a:endParaRPr sz="20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05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Require load balancing between</a:t>
            </a:r>
            <a:r>
              <a:rPr dirty="0" sz="180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servers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81106" y="1420884"/>
          <a:ext cx="6174105" cy="2376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9875"/>
                <a:gridCol w="1539875"/>
                <a:gridCol w="1539875"/>
                <a:gridCol w="1539875"/>
              </a:tblGrid>
              <a:tr h="40487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server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Utilization(%)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23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CPU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Disk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Disk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</a:tr>
              <a:tr h="392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cluster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37.8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12.0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6.8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cluster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12.6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4.4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cmu-0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7.0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2.5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cmu-1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43.2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13.9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15.1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62"/>
            <a:ext cx="3963670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Have to improve</a:t>
            </a:r>
            <a:r>
              <a:rPr dirty="0" spc="-100"/>
              <a:t> </a:t>
            </a:r>
            <a:r>
              <a:rPr dirty="0" spc="-5"/>
              <a:t>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0136" y="1753483"/>
            <a:ext cx="9297035" cy="362394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394335" indent="-382270">
              <a:lnSpc>
                <a:spcPct val="100000"/>
              </a:lnSpc>
              <a:spcBef>
                <a:spcPts val="450"/>
              </a:spcBef>
              <a:buSzPct val="83333"/>
              <a:buChar char="●"/>
              <a:tabLst>
                <a:tab pos="394335" algn="l"/>
                <a:tab pos="3949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Process</a:t>
            </a:r>
            <a:r>
              <a:rPr dirty="0" sz="24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  <a:p>
            <a:pPr lvl="1" marL="394335" indent="-207010">
              <a:lnSpc>
                <a:spcPct val="100000"/>
              </a:lnSpc>
              <a:spcBef>
                <a:spcPts val="280"/>
              </a:spcBef>
              <a:buSzPct val="94736"/>
              <a:buChar char="○"/>
              <a:tabLst>
                <a:tab pos="39497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Because of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so many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processes,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context switching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happens</a:t>
            </a:r>
            <a:r>
              <a:rPr dirty="0" sz="1900" spc="-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frequently</a:t>
            </a:r>
            <a:endParaRPr sz="1900">
              <a:latin typeface="Arial"/>
              <a:cs typeface="Arial"/>
            </a:endParaRPr>
          </a:p>
          <a:p>
            <a:pPr lvl="1" marL="394335" indent="-214629">
              <a:lnSpc>
                <a:spcPct val="100000"/>
              </a:lnSpc>
              <a:spcBef>
                <a:spcPts val="270"/>
              </a:spcBef>
              <a:buChar char="○"/>
              <a:tabLst>
                <a:tab pos="39497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Need to use files in filesystem to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communicate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between</a:t>
            </a:r>
            <a:r>
              <a:rPr dirty="0" sz="19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processes</a:t>
            </a:r>
            <a:endParaRPr sz="1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har char="○"/>
            </a:pPr>
            <a:endParaRPr sz="1750">
              <a:latin typeface="Arial"/>
              <a:cs typeface="Arial"/>
            </a:endParaRPr>
          </a:p>
          <a:p>
            <a:pPr marL="394335" indent="-382270">
              <a:lnSpc>
                <a:spcPct val="100000"/>
              </a:lnSpc>
              <a:spcBef>
                <a:spcPts val="5"/>
              </a:spcBef>
              <a:buSzPct val="83333"/>
              <a:buChar char="●"/>
              <a:tabLst>
                <a:tab pos="394335" algn="l"/>
                <a:tab pos="3949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File</a:t>
            </a:r>
            <a:r>
              <a:rPr dirty="0" sz="24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naming</a:t>
            </a:r>
            <a:endParaRPr sz="2400">
              <a:latin typeface="Arial"/>
              <a:cs typeface="Arial"/>
            </a:endParaRPr>
          </a:p>
          <a:p>
            <a:pPr lvl="1" marL="394335" indent="-207010">
              <a:lnSpc>
                <a:spcPct val="100000"/>
              </a:lnSpc>
              <a:spcBef>
                <a:spcPts val="275"/>
              </a:spcBef>
              <a:buSzPct val="94736"/>
              <a:buChar char="○"/>
              <a:tabLst>
                <a:tab pos="39497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Servers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spend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times to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mapping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full pathnames to</a:t>
            </a:r>
            <a:r>
              <a:rPr dirty="0" sz="190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inode</a:t>
            </a:r>
            <a:endParaRPr sz="1900">
              <a:latin typeface="Arial"/>
              <a:cs typeface="Arial"/>
            </a:endParaRPr>
          </a:p>
          <a:p>
            <a:pPr lvl="1" marL="394335" indent="-214629">
              <a:lnSpc>
                <a:spcPct val="100000"/>
              </a:lnSpc>
              <a:spcBef>
                <a:spcPts val="270"/>
              </a:spcBef>
              <a:buChar char="○"/>
              <a:tabLst>
                <a:tab pos="39497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Because of the using full pathnames, file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movement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between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servers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is</a:t>
            </a:r>
            <a:r>
              <a:rPr dirty="0" sz="1900" spc="-7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impossible.</a:t>
            </a:r>
            <a:endParaRPr sz="1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har char="○"/>
            </a:pPr>
            <a:endParaRPr sz="1750">
              <a:latin typeface="Arial"/>
              <a:cs typeface="Arial"/>
            </a:endParaRPr>
          </a:p>
          <a:p>
            <a:pPr marL="394335" indent="-382270">
              <a:lnSpc>
                <a:spcPct val="100000"/>
              </a:lnSpc>
              <a:buSzPct val="83333"/>
              <a:buChar char="●"/>
              <a:tabLst>
                <a:tab pos="394335" algn="l"/>
                <a:tab pos="3949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Cache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validation</a:t>
            </a:r>
            <a:r>
              <a:rPr dirty="0" sz="24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check</a:t>
            </a:r>
            <a:endParaRPr sz="2400">
              <a:latin typeface="Arial"/>
              <a:cs typeface="Arial"/>
            </a:endParaRPr>
          </a:p>
          <a:p>
            <a:pPr lvl="1" marL="394335" indent="-207010">
              <a:lnSpc>
                <a:spcPct val="100000"/>
              </a:lnSpc>
              <a:spcBef>
                <a:spcPts val="280"/>
              </a:spcBef>
              <a:buChar char="○"/>
              <a:tabLst>
                <a:tab pos="39497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Even if the file were already in the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cache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and up-to-date,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we have to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check</a:t>
            </a:r>
            <a:r>
              <a:rPr dirty="0" sz="1900" spc="6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timestamp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lvl="1" marL="394335" indent="-207010">
              <a:lnSpc>
                <a:spcPct val="100000"/>
              </a:lnSpc>
              <a:spcBef>
                <a:spcPts val="280"/>
              </a:spcBef>
              <a:buChar char="○"/>
              <a:tabLst>
                <a:tab pos="394970" algn="l"/>
              </a:tabLst>
            </a:pP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We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need to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reduce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timestamp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 check!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91"/>
            <a:ext cx="426910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Presentation</a:t>
            </a:r>
            <a:r>
              <a:rPr dirty="0" spc="-95"/>
              <a:t> </a:t>
            </a:r>
            <a:r>
              <a:rPr dirty="0" spc="-5"/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1783610"/>
            <a:ext cx="5055235" cy="353695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445"/>
              </a:spcBef>
              <a:buSzPct val="66666"/>
              <a:buChar char="●"/>
              <a:tabLst>
                <a:tab pos="2171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Andrew File System</a:t>
            </a:r>
            <a:r>
              <a:rPr dirty="0" sz="2400" spc="-4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Prototype</a:t>
            </a:r>
            <a:endParaRPr sz="24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270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Overview of Andrew File System</a:t>
            </a:r>
            <a:r>
              <a:rPr dirty="0" sz="1900" spc="-1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(AFS)</a:t>
            </a:r>
            <a:endParaRPr sz="19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70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Performance Evaluation Of AFS</a:t>
            </a:r>
            <a:r>
              <a:rPr dirty="0" sz="1900" spc="-19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Prototype</a:t>
            </a:r>
            <a:endParaRPr sz="19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45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Changes For</a:t>
            </a:r>
            <a:r>
              <a:rPr dirty="0" sz="19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Performance</a:t>
            </a:r>
            <a:endParaRPr sz="19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495"/>
              </a:spcBef>
              <a:buSzPct val="66666"/>
              <a:buChar char="●"/>
              <a:tabLst>
                <a:tab pos="2171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Revised Andrew File</a:t>
            </a:r>
            <a:r>
              <a:rPr dirty="0" sz="2400" spc="-16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295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10">
                <a:solidFill>
                  <a:srgbClr val="595959"/>
                </a:solidFill>
                <a:latin typeface="Arial"/>
                <a:cs typeface="Arial"/>
              </a:rPr>
              <a:t>Effect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of Changes For</a:t>
            </a:r>
            <a:r>
              <a:rPr dirty="0" sz="19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Performance</a:t>
            </a:r>
            <a:endParaRPr sz="19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70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Performance Comparison of NFS and</a:t>
            </a:r>
            <a:r>
              <a:rPr dirty="0" sz="1900" spc="-18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AFS</a:t>
            </a:r>
            <a:endParaRPr sz="19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45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Changes for</a:t>
            </a:r>
            <a:r>
              <a:rPr dirty="0" sz="19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Operability</a:t>
            </a:r>
            <a:endParaRPr sz="19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495"/>
              </a:spcBef>
              <a:buSzPct val="66666"/>
              <a:buChar char="●"/>
              <a:tabLst>
                <a:tab pos="2171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Conclusion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7473" y="4401039"/>
            <a:ext cx="5992495" cy="9004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665"/>
              </a:lnSpc>
              <a:spcBef>
                <a:spcPts val="100"/>
              </a:spcBef>
            </a:pPr>
            <a:r>
              <a:rPr dirty="0" sz="2400" spc="-5"/>
              <a:t>Part</a:t>
            </a:r>
            <a:r>
              <a:rPr dirty="0" sz="2400" spc="-15"/>
              <a:t> </a:t>
            </a:r>
            <a:r>
              <a:rPr dirty="0" sz="2400" spc="-5"/>
              <a:t>2.</a:t>
            </a:r>
            <a:endParaRPr sz="2400"/>
          </a:p>
          <a:p>
            <a:pPr marL="12700">
              <a:lnSpc>
                <a:spcPts val="4225"/>
              </a:lnSpc>
            </a:pPr>
            <a:r>
              <a:rPr dirty="0" spc="-5"/>
              <a:t>Revised </a:t>
            </a:r>
            <a:r>
              <a:rPr dirty="0" spc="-10"/>
              <a:t>Andrew File</a:t>
            </a:r>
            <a:r>
              <a:rPr dirty="0" spc="-295"/>
              <a:t> </a:t>
            </a:r>
            <a:r>
              <a:rPr dirty="0" spc="-5"/>
              <a:t>System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91"/>
            <a:ext cx="539686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Changes </a:t>
            </a:r>
            <a:r>
              <a:rPr dirty="0" spc="-10"/>
              <a:t>for</a:t>
            </a:r>
            <a:r>
              <a:rPr dirty="0" spc="-90"/>
              <a:t> </a:t>
            </a:r>
            <a:r>
              <a:rPr dirty="0" spc="-5"/>
              <a:t>Performance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4774" y="1777962"/>
            <a:ext cx="4029075" cy="1656714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254"/>
              </a:spcBef>
              <a:buChar char="●"/>
              <a:tabLst>
                <a:tab pos="28575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Cache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validation</a:t>
            </a:r>
            <a:r>
              <a:rPr dirty="0" sz="2400" spc="-3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check</a:t>
            </a:r>
            <a:endParaRPr sz="2400">
              <a:latin typeface="Arial"/>
              <a:cs typeface="Arial"/>
            </a:endParaRPr>
          </a:p>
          <a:p>
            <a:pPr lvl="1" marL="559435" marR="5080" indent="-205104">
              <a:lnSpc>
                <a:spcPct val="80400"/>
              </a:lnSpc>
              <a:spcBef>
                <a:spcPts val="545"/>
              </a:spcBef>
              <a:buSzPct val="91666"/>
              <a:buChar char="○"/>
              <a:tabLst>
                <a:tab pos="56007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Remove always-causing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cache  validation check. (for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entire</a:t>
            </a:r>
            <a:r>
              <a:rPr dirty="0" sz="1800" spc="-10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 i="1">
                <a:solidFill>
                  <a:srgbClr val="595959"/>
                </a:solidFill>
                <a:latin typeface="Arial"/>
                <a:cs typeface="Arial"/>
              </a:rPr>
              <a:t>open() 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dirty="0" sz="1800" i="1">
                <a:solidFill>
                  <a:srgbClr val="595959"/>
                </a:solidFill>
                <a:latin typeface="Arial"/>
                <a:cs typeface="Arial"/>
              </a:rPr>
              <a:t>close()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lvl="1" marL="559435" marR="454659" indent="-205104">
              <a:lnSpc>
                <a:spcPct val="79900"/>
              </a:lnSpc>
              <a:spcBef>
                <a:spcPts val="600"/>
              </a:spcBef>
              <a:buSzPct val="91666"/>
              <a:buChar char="○"/>
              <a:tabLst>
                <a:tab pos="56007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Instead, it adopts the</a:t>
            </a:r>
            <a:r>
              <a:rPr dirty="0" sz="1800" spc="-8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callback  mechanism.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4774" y="3890437"/>
            <a:ext cx="4405630" cy="2334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har char="●"/>
              <a:tabLst>
                <a:tab pos="28575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Callback</a:t>
            </a:r>
            <a:endParaRPr sz="2400">
              <a:latin typeface="Arial"/>
              <a:cs typeface="Arial"/>
            </a:endParaRPr>
          </a:p>
          <a:p>
            <a:pPr lvl="1" marL="559435" marR="344805" indent="-215265">
              <a:lnSpc>
                <a:spcPts val="1750"/>
              </a:lnSpc>
              <a:spcBef>
                <a:spcPts val="465"/>
              </a:spcBef>
              <a:buChar char="○"/>
              <a:tabLst>
                <a:tab pos="560070" algn="l"/>
              </a:tabLst>
            </a:pPr>
            <a:r>
              <a:rPr dirty="0" sz="1800" spc="-25">
                <a:solidFill>
                  <a:srgbClr val="595959"/>
                </a:solidFill>
                <a:latin typeface="Arial"/>
                <a:cs typeface="Arial"/>
              </a:rPr>
              <a:t>Venus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assumes that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cache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entries  are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valid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unless otherwise</a:t>
            </a:r>
            <a:r>
              <a:rPr dirty="0" sz="1800" spc="-9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notified.</a:t>
            </a:r>
            <a:endParaRPr sz="1800">
              <a:latin typeface="Arial"/>
              <a:cs typeface="Arial"/>
            </a:endParaRPr>
          </a:p>
          <a:p>
            <a:pPr lvl="2" marL="833755" indent="-204470">
              <a:lnSpc>
                <a:spcPct val="100000"/>
              </a:lnSpc>
              <a:spcBef>
                <a:spcPts val="125"/>
              </a:spcBef>
              <a:buChar char="■"/>
              <a:tabLst>
                <a:tab pos="834390" algn="l"/>
              </a:tabLst>
            </a:pP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It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reduces #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of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cache validation</a:t>
            </a:r>
            <a:r>
              <a:rPr dirty="0" sz="1600" spc="-10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checks.</a:t>
            </a:r>
            <a:endParaRPr sz="1600">
              <a:latin typeface="Arial"/>
              <a:cs typeface="Arial"/>
            </a:endParaRPr>
          </a:p>
          <a:p>
            <a:pPr lvl="2" marL="833755" marR="167640" indent="-204470">
              <a:lnSpc>
                <a:spcPct val="79400"/>
              </a:lnSpc>
              <a:spcBef>
                <a:spcPts val="500"/>
              </a:spcBef>
              <a:buChar char="■"/>
              <a:tabLst>
                <a:tab pos="834390" algn="l"/>
              </a:tabLst>
            </a:pPr>
            <a:r>
              <a:rPr dirty="0" sz="1600" spc="-25">
                <a:solidFill>
                  <a:srgbClr val="595959"/>
                </a:solidFill>
                <a:latin typeface="Arial"/>
                <a:cs typeface="Arial"/>
              </a:rPr>
              <a:t>Venus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requests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server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after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file is  invalidated.</a:t>
            </a:r>
            <a:endParaRPr sz="1600">
              <a:latin typeface="Arial"/>
              <a:cs typeface="Arial"/>
            </a:endParaRPr>
          </a:p>
          <a:p>
            <a:pPr lvl="1" marL="559435" marR="5080" indent="-215265">
              <a:lnSpc>
                <a:spcPct val="79900"/>
              </a:lnSpc>
              <a:spcBef>
                <a:spcPts val="565"/>
              </a:spcBef>
              <a:buChar char="○"/>
              <a:tabLst>
                <a:tab pos="56007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server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promises to notify it before  allowing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modification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by any other  workstation.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76485" y="2242867"/>
            <a:ext cx="4209031" cy="3466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409057" y="3196154"/>
            <a:ext cx="1386840" cy="448309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dirty="0" sz="1400" spc="-5">
                <a:latin typeface="Arial"/>
                <a:cs typeface="Arial"/>
              </a:rPr>
              <a:t>If </a:t>
            </a:r>
            <a:r>
              <a:rPr dirty="0" sz="1400">
                <a:latin typeface="Arial"/>
                <a:cs typeface="Arial"/>
              </a:rPr>
              <a:t>someone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trying  to </a:t>
            </a:r>
            <a:r>
              <a:rPr dirty="0" sz="1400">
                <a:latin typeface="Arial"/>
                <a:cs typeface="Arial"/>
              </a:rPr>
              <a:t>modify a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file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766193" y="3390930"/>
            <a:ext cx="409575" cy="411480"/>
            <a:chOff x="9766193" y="3390930"/>
            <a:chExt cx="409575" cy="411480"/>
          </a:xfrm>
        </p:grpSpPr>
        <p:sp>
          <p:nvSpPr>
            <p:cNvPr id="8" name="object 8"/>
            <p:cNvSpPr/>
            <p:nvPr/>
          </p:nvSpPr>
          <p:spPr>
            <a:xfrm>
              <a:off x="9770955" y="3395693"/>
              <a:ext cx="400050" cy="401955"/>
            </a:xfrm>
            <a:custGeom>
              <a:avLst/>
              <a:gdLst/>
              <a:ahLst/>
              <a:cxnLst/>
              <a:rect l="l" t="t" r="r" b="b"/>
              <a:pathLst>
                <a:path w="400050" h="401954">
                  <a:moveTo>
                    <a:pt x="399599" y="401399"/>
                  </a:moveTo>
                  <a:lnTo>
                    <a:pt x="0" y="401399"/>
                  </a:lnTo>
                  <a:lnTo>
                    <a:pt x="0" y="0"/>
                  </a:lnTo>
                  <a:lnTo>
                    <a:pt x="399599" y="0"/>
                  </a:lnTo>
                  <a:lnTo>
                    <a:pt x="399599" y="401399"/>
                  </a:lnTo>
                  <a:close/>
                </a:path>
              </a:pathLst>
            </a:custGeom>
            <a:solidFill>
              <a:srgbClr val="DF66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770955" y="3395693"/>
              <a:ext cx="400050" cy="401955"/>
            </a:xfrm>
            <a:custGeom>
              <a:avLst/>
              <a:gdLst/>
              <a:ahLst/>
              <a:cxnLst/>
              <a:rect l="l" t="t" r="r" b="b"/>
              <a:pathLst>
                <a:path w="400050" h="401954">
                  <a:moveTo>
                    <a:pt x="0" y="0"/>
                  </a:moveTo>
                  <a:lnTo>
                    <a:pt x="399599" y="0"/>
                  </a:lnTo>
                  <a:lnTo>
                    <a:pt x="399599" y="401399"/>
                  </a:lnTo>
                  <a:lnTo>
                    <a:pt x="0" y="40139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9770955" y="3395693"/>
            <a:ext cx="400050" cy="40195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85090">
              <a:lnSpc>
                <a:spcPct val="100000"/>
              </a:lnSpc>
              <a:spcBef>
                <a:spcPts val="940"/>
              </a:spcBef>
            </a:pPr>
            <a:r>
              <a:rPr dirty="0" sz="1000" spc="-5" b="1">
                <a:latin typeface="Arial"/>
                <a:cs typeface="Arial"/>
              </a:rPr>
              <a:t>A:2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62"/>
            <a:ext cx="539686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Changes </a:t>
            </a:r>
            <a:r>
              <a:rPr dirty="0" spc="-10"/>
              <a:t>for</a:t>
            </a:r>
            <a:r>
              <a:rPr dirty="0" spc="-90"/>
              <a:t> </a:t>
            </a:r>
            <a:r>
              <a:rPr dirty="0" spc="-5"/>
              <a:t>Performance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0124" y="1688242"/>
            <a:ext cx="4309745" cy="5056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100"/>
              </a:spcBef>
              <a:buChar char="●"/>
              <a:tabLst>
                <a:tab pos="270510" algn="l"/>
              </a:tabLst>
            </a:pPr>
            <a:r>
              <a:rPr dirty="0" sz="2300" spc="-5">
                <a:solidFill>
                  <a:srgbClr val="595959"/>
                </a:solidFill>
                <a:latin typeface="Arial"/>
                <a:cs typeface="Arial"/>
              </a:rPr>
              <a:t>File naming </a:t>
            </a:r>
            <a:r>
              <a:rPr dirty="0" sz="2300">
                <a:solidFill>
                  <a:srgbClr val="595959"/>
                </a:solidFill>
                <a:latin typeface="Arial"/>
                <a:cs typeface="Arial"/>
              </a:rPr>
              <a:t>(name</a:t>
            </a:r>
            <a:r>
              <a:rPr dirty="0" sz="2300" spc="-6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595959"/>
                </a:solidFill>
                <a:latin typeface="Arial"/>
                <a:cs typeface="Arial"/>
              </a:rPr>
              <a:t>resolution)</a:t>
            </a:r>
            <a:endParaRPr sz="2300">
              <a:latin typeface="Arial"/>
              <a:cs typeface="Arial"/>
            </a:endParaRPr>
          </a:p>
          <a:p>
            <a:pPr lvl="1" marL="544195" indent="-245745">
              <a:lnSpc>
                <a:spcPct val="100000"/>
              </a:lnSpc>
              <a:spcBef>
                <a:spcPts val="489"/>
              </a:spcBef>
              <a:buSzPct val="135294"/>
              <a:buChar char="○"/>
              <a:tabLst>
                <a:tab pos="544830" algn="l"/>
              </a:tabLst>
            </a:pP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Now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a client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holds fids, not</a:t>
            </a:r>
            <a:r>
              <a:rPr dirty="0" sz="1700" spc="-9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pathnames.</a:t>
            </a:r>
            <a:endParaRPr sz="1700">
              <a:latin typeface="Arial"/>
              <a:cs typeface="Arial"/>
            </a:endParaRPr>
          </a:p>
          <a:p>
            <a:pPr lvl="1" marL="544195" marR="727075" indent="-199390">
              <a:lnSpc>
                <a:spcPts val="1950"/>
              </a:lnSpc>
              <a:spcBef>
                <a:spcPts val="175"/>
              </a:spcBef>
              <a:buChar char="○"/>
              <a:tabLst>
                <a:tab pos="544830" algn="l"/>
              </a:tabLst>
            </a:pP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It locate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file by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fid which is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a 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identification of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a</a:t>
            </a:r>
            <a:r>
              <a:rPr dirty="0" sz="17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file.</a:t>
            </a:r>
            <a:endParaRPr sz="17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1510"/>
              </a:spcBef>
              <a:buChar char="●"/>
              <a:tabLst>
                <a:tab pos="270510" algn="l"/>
              </a:tabLst>
            </a:pPr>
            <a:r>
              <a:rPr dirty="0" sz="2300" spc="-5">
                <a:solidFill>
                  <a:srgbClr val="595959"/>
                </a:solidFill>
                <a:latin typeface="Arial"/>
                <a:cs typeface="Arial"/>
              </a:rPr>
              <a:t>Introduce </a:t>
            </a:r>
            <a:r>
              <a:rPr dirty="0" sz="2300" b="1" i="1">
                <a:solidFill>
                  <a:srgbClr val="595959"/>
                </a:solidFill>
                <a:latin typeface="Arial"/>
                <a:cs typeface="Arial"/>
              </a:rPr>
              <a:t>fids </a:t>
            </a:r>
            <a:r>
              <a:rPr dirty="0" sz="2300">
                <a:solidFill>
                  <a:srgbClr val="595959"/>
                </a:solidFill>
                <a:latin typeface="Arial"/>
                <a:cs typeface="Arial"/>
              </a:rPr>
              <a:t>(96-bits</a:t>
            </a:r>
            <a:r>
              <a:rPr dirty="0" sz="23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300" spc="-5">
                <a:solidFill>
                  <a:srgbClr val="595959"/>
                </a:solidFill>
                <a:latin typeface="Arial"/>
                <a:cs typeface="Arial"/>
              </a:rPr>
              <a:t>long)</a:t>
            </a:r>
            <a:endParaRPr sz="2300">
              <a:latin typeface="Arial"/>
              <a:cs typeface="Arial"/>
            </a:endParaRPr>
          </a:p>
          <a:p>
            <a:pPr lvl="1" marL="544195" indent="-199390">
              <a:lnSpc>
                <a:spcPct val="100000"/>
              </a:lnSpc>
              <a:spcBef>
                <a:spcPts val="360"/>
              </a:spcBef>
              <a:buChar char="○"/>
              <a:tabLst>
                <a:tab pos="544830" algn="l"/>
              </a:tabLst>
            </a:pP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32-bit </a:t>
            </a:r>
            <a:r>
              <a:rPr dirty="0" sz="1700" spc="-15" i="1">
                <a:solidFill>
                  <a:srgbClr val="595959"/>
                </a:solidFill>
                <a:latin typeface="Arial"/>
                <a:cs typeface="Arial"/>
              </a:rPr>
              <a:t>Volume</a:t>
            </a:r>
            <a:r>
              <a:rPr dirty="0" sz="1700" spc="-10" i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 spc="-5" i="1">
                <a:solidFill>
                  <a:srgbClr val="595959"/>
                </a:solidFill>
                <a:latin typeface="Arial"/>
                <a:cs typeface="Arial"/>
              </a:rPr>
              <a:t>Number</a:t>
            </a:r>
            <a:endParaRPr sz="1700">
              <a:latin typeface="Arial"/>
              <a:cs typeface="Arial"/>
            </a:endParaRPr>
          </a:p>
          <a:p>
            <a:pPr lvl="2" marL="818515" indent="-181610">
              <a:lnSpc>
                <a:spcPct val="100000"/>
              </a:lnSpc>
              <a:spcBef>
                <a:spcPts val="440"/>
              </a:spcBef>
              <a:buChar char="■"/>
              <a:tabLst>
                <a:tab pos="819150" algn="l"/>
              </a:tabLst>
            </a:pP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Collection of files located on one</a:t>
            </a:r>
            <a:r>
              <a:rPr dirty="0" sz="13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300" spc="-15">
                <a:solidFill>
                  <a:srgbClr val="595959"/>
                </a:solidFill>
                <a:latin typeface="Arial"/>
                <a:cs typeface="Arial"/>
              </a:rPr>
              <a:t>server.</a:t>
            </a:r>
            <a:endParaRPr sz="1300">
              <a:latin typeface="Arial"/>
              <a:cs typeface="Arial"/>
            </a:endParaRPr>
          </a:p>
          <a:p>
            <a:pPr lvl="1" marL="544195" indent="-199390">
              <a:lnSpc>
                <a:spcPct val="100000"/>
              </a:lnSpc>
              <a:spcBef>
                <a:spcPts val="409"/>
              </a:spcBef>
              <a:buChar char="○"/>
              <a:tabLst>
                <a:tab pos="544830" algn="l"/>
              </a:tabLst>
            </a:pP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32-bit </a:t>
            </a:r>
            <a:r>
              <a:rPr dirty="0" sz="1700" spc="-5" i="1">
                <a:solidFill>
                  <a:srgbClr val="595959"/>
                </a:solidFill>
                <a:latin typeface="Arial"/>
                <a:cs typeface="Arial"/>
              </a:rPr>
              <a:t>Vnode</a:t>
            </a:r>
            <a:r>
              <a:rPr dirty="0" sz="1700" spc="-10" i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 spc="-5" i="1">
                <a:solidFill>
                  <a:srgbClr val="595959"/>
                </a:solidFill>
                <a:latin typeface="Arial"/>
                <a:cs typeface="Arial"/>
              </a:rPr>
              <a:t>Number</a:t>
            </a:r>
            <a:endParaRPr sz="1700">
              <a:latin typeface="Arial"/>
              <a:cs typeface="Arial"/>
            </a:endParaRPr>
          </a:p>
          <a:p>
            <a:pPr lvl="2" marL="818515" marR="135255" indent="-180975">
              <a:lnSpc>
                <a:spcPts val="1420"/>
              </a:lnSpc>
              <a:spcBef>
                <a:spcPts val="580"/>
              </a:spcBef>
              <a:buChar char="■"/>
              <a:tabLst>
                <a:tab pos="819150" algn="l"/>
              </a:tabLst>
            </a:pP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Used as an </a:t>
            </a:r>
            <a:r>
              <a:rPr dirty="0" sz="1300" spc="-5" b="1">
                <a:solidFill>
                  <a:srgbClr val="595959"/>
                </a:solidFill>
                <a:latin typeface="Arial"/>
                <a:cs typeface="Arial"/>
              </a:rPr>
              <a:t>index </a:t>
            </a: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into an array </a:t>
            </a:r>
            <a:r>
              <a:rPr dirty="0" sz="1300">
                <a:solidFill>
                  <a:srgbClr val="595959"/>
                </a:solidFill>
                <a:latin typeface="Arial"/>
                <a:cs typeface="Arial"/>
              </a:rPr>
              <a:t>containing </a:t>
            </a: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the  file </a:t>
            </a:r>
            <a:r>
              <a:rPr dirty="0" sz="1300">
                <a:solidFill>
                  <a:srgbClr val="595959"/>
                </a:solidFill>
                <a:latin typeface="Arial"/>
                <a:cs typeface="Arial"/>
              </a:rPr>
              <a:t>storage </a:t>
            </a: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information for the files in </a:t>
            </a:r>
            <a:r>
              <a:rPr dirty="0" sz="1300">
                <a:solidFill>
                  <a:srgbClr val="595959"/>
                </a:solidFill>
                <a:latin typeface="Arial"/>
                <a:cs typeface="Arial"/>
              </a:rPr>
              <a:t>a sing  volume.</a:t>
            </a:r>
            <a:endParaRPr sz="1300">
              <a:latin typeface="Arial"/>
              <a:cs typeface="Arial"/>
            </a:endParaRPr>
          </a:p>
          <a:p>
            <a:pPr lvl="1" marL="544195" indent="-199390">
              <a:lnSpc>
                <a:spcPct val="100000"/>
              </a:lnSpc>
              <a:spcBef>
                <a:spcPts val="395"/>
              </a:spcBef>
              <a:buChar char="○"/>
              <a:tabLst>
                <a:tab pos="544830" algn="l"/>
              </a:tabLst>
            </a:pP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32-bit </a:t>
            </a:r>
            <a:r>
              <a:rPr dirty="0" sz="1700" spc="-5" i="1">
                <a:solidFill>
                  <a:srgbClr val="595959"/>
                </a:solidFill>
                <a:latin typeface="Arial"/>
                <a:cs typeface="Arial"/>
              </a:rPr>
              <a:t>Uniquifier</a:t>
            </a:r>
            <a:endParaRPr sz="1700">
              <a:latin typeface="Arial"/>
              <a:cs typeface="Arial"/>
            </a:endParaRPr>
          </a:p>
          <a:p>
            <a:pPr lvl="2" marL="818515" indent="-181610">
              <a:lnSpc>
                <a:spcPts val="1480"/>
              </a:lnSpc>
              <a:spcBef>
                <a:spcPts val="415"/>
              </a:spcBef>
              <a:buChar char="■"/>
              <a:tabLst>
                <a:tab pos="819150" algn="l"/>
              </a:tabLst>
            </a:pP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Allows </a:t>
            </a:r>
            <a:r>
              <a:rPr dirty="0" sz="1300">
                <a:solidFill>
                  <a:srgbClr val="595959"/>
                </a:solidFill>
                <a:latin typeface="Arial"/>
                <a:cs typeface="Arial"/>
              </a:rPr>
              <a:t>reuse </a:t>
            </a: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of </a:t>
            </a:r>
            <a:r>
              <a:rPr dirty="0" sz="1300">
                <a:solidFill>
                  <a:srgbClr val="595959"/>
                </a:solidFill>
                <a:latin typeface="Arial"/>
                <a:cs typeface="Arial"/>
              </a:rPr>
              <a:t>vnode</a:t>
            </a:r>
            <a:r>
              <a:rPr dirty="0" sz="1300" spc="-1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numbers.</a:t>
            </a:r>
            <a:endParaRPr sz="1300">
              <a:latin typeface="Arial"/>
              <a:cs typeface="Arial"/>
            </a:endParaRPr>
          </a:p>
          <a:p>
            <a:pPr marL="269875" indent="-227329">
              <a:lnSpc>
                <a:spcPts val="2600"/>
              </a:lnSpc>
              <a:buSzPct val="82608"/>
              <a:buChar char="●"/>
              <a:tabLst>
                <a:tab pos="270510" algn="l"/>
              </a:tabLst>
            </a:pPr>
            <a:r>
              <a:rPr dirty="0" sz="2300" spc="-25">
                <a:solidFill>
                  <a:srgbClr val="595959"/>
                </a:solidFill>
                <a:latin typeface="Arial"/>
                <a:cs typeface="Arial"/>
              </a:rPr>
              <a:t>Volume </a:t>
            </a:r>
            <a:r>
              <a:rPr dirty="0" sz="2300" spc="-5">
                <a:solidFill>
                  <a:srgbClr val="595959"/>
                </a:solidFill>
                <a:latin typeface="Arial"/>
                <a:cs typeface="Arial"/>
              </a:rPr>
              <a:t>Location</a:t>
            </a:r>
            <a:r>
              <a:rPr dirty="0" sz="2300" spc="-8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300" spc="-5">
                <a:solidFill>
                  <a:srgbClr val="595959"/>
                </a:solidFill>
                <a:latin typeface="Arial"/>
                <a:cs typeface="Arial"/>
              </a:rPr>
              <a:t>Database</a:t>
            </a:r>
            <a:endParaRPr sz="2300">
              <a:latin typeface="Arial"/>
              <a:cs typeface="Arial"/>
            </a:endParaRPr>
          </a:p>
          <a:p>
            <a:pPr lvl="1" marL="544195" marR="543560" indent="-168275">
              <a:lnSpc>
                <a:spcPts val="1800"/>
              </a:lnSpc>
              <a:spcBef>
                <a:spcPts val="175"/>
              </a:spcBef>
              <a:buSzPct val="76470"/>
              <a:buChar char="○"/>
              <a:tabLst>
                <a:tab pos="544830" algn="l"/>
              </a:tabLst>
            </a:pP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A client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now needs to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know</a:t>
            </a:r>
            <a:r>
              <a:rPr dirty="0" sz="1700" spc="-19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which 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server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has the</a:t>
            </a:r>
            <a:r>
              <a:rPr dirty="0" sz="17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volume.</a:t>
            </a:r>
            <a:endParaRPr sz="1700">
              <a:latin typeface="Arial"/>
              <a:cs typeface="Arial"/>
            </a:endParaRPr>
          </a:p>
          <a:p>
            <a:pPr lvl="1" marL="544195" marR="210820" indent="-199390">
              <a:lnSpc>
                <a:spcPts val="1800"/>
              </a:lnSpc>
              <a:buChar char="○"/>
              <a:tabLst>
                <a:tab pos="544830" algn="l"/>
              </a:tabLst>
            </a:pP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Every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server replicates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it to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serve</a:t>
            </a:r>
            <a:r>
              <a:rPr dirty="0" sz="1700" spc="-1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the 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volume's</a:t>
            </a:r>
            <a:r>
              <a:rPr dirty="0" sz="17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location.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87684" y="2113495"/>
            <a:ext cx="4333149" cy="1464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24487" y="3896217"/>
            <a:ext cx="5528788" cy="26431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91"/>
            <a:ext cx="539686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Changes </a:t>
            </a:r>
            <a:r>
              <a:rPr dirty="0" spc="-10"/>
              <a:t>for</a:t>
            </a:r>
            <a:r>
              <a:rPr dirty="0" spc="-90"/>
              <a:t> </a:t>
            </a:r>
            <a:r>
              <a:rPr dirty="0" spc="-5"/>
              <a:t>Performance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1988307"/>
            <a:ext cx="4210050" cy="2574925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465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Process</a:t>
            </a:r>
            <a:r>
              <a:rPr dirty="0" sz="20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management</a:t>
            </a:r>
            <a:endParaRPr sz="2000">
              <a:latin typeface="Arial"/>
              <a:cs typeface="Arial"/>
            </a:endParaRPr>
          </a:p>
          <a:p>
            <a:pPr lvl="1" marL="490855" marR="207010" indent="-207010">
              <a:lnSpc>
                <a:spcPts val="1970"/>
              </a:lnSpc>
              <a:spcBef>
                <a:spcPts val="555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Now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 single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process to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service</a:t>
            </a:r>
            <a:r>
              <a:rPr dirty="0" sz="1800" spc="-1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all 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clients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of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server.</a:t>
            </a:r>
            <a:endParaRPr sz="1800">
              <a:latin typeface="Arial"/>
              <a:cs typeface="Arial"/>
            </a:endParaRPr>
          </a:p>
          <a:p>
            <a:pPr lvl="1" marL="490855" marR="744855" indent="-207010">
              <a:lnSpc>
                <a:spcPts val="1950"/>
              </a:lnSpc>
              <a:spcBef>
                <a:spcPts val="605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It uses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multiple </a:t>
            </a:r>
            <a:r>
              <a:rPr dirty="0" sz="1800" spc="-5" i="1">
                <a:solidFill>
                  <a:srgbClr val="595959"/>
                </a:solidFill>
                <a:latin typeface="Arial"/>
                <a:cs typeface="Arial"/>
              </a:rPr>
              <a:t>Lightweight  </a:t>
            </a:r>
            <a:r>
              <a:rPr dirty="0" sz="1800" spc="-5" i="1">
                <a:solidFill>
                  <a:srgbClr val="595959"/>
                </a:solidFill>
                <a:latin typeface="Arial"/>
                <a:cs typeface="Arial"/>
              </a:rPr>
              <a:t>Processes </a:t>
            </a:r>
            <a:r>
              <a:rPr dirty="0" sz="1800" spc="-25">
                <a:solidFill>
                  <a:srgbClr val="595959"/>
                </a:solidFill>
                <a:latin typeface="Arial"/>
                <a:cs typeface="Arial"/>
              </a:rPr>
              <a:t>(LWPs)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within one  process.</a:t>
            </a:r>
            <a:endParaRPr sz="1800">
              <a:latin typeface="Arial"/>
              <a:cs typeface="Arial"/>
            </a:endParaRPr>
          </a:p>
          <a:p>
            <a:pPr lvl="2" marL="765175" marR="17145" indent="-204470">
              <a:lnSpc>
                <a:spcPts val="1720"/>
              </a:lnSpc>
              <a:spcBef>
                <a:spcPts val="610"/>
              </a:spcBef>
              <a:buChar char="■"/>
              <a:tabLst>
                <a:tab pos="765810" algn="l"/>
              </a:tabLst>
            </a:pP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One of the features of </a:t>
            </a:r>
            <a:r>
              <a:rPr dirty="0" sz="1600" spc="-45">
                <a:solidFill>
                  <a:srgbClr val="595959"/>
                </a:solidFill>
                <a:latin typeface="Arial"/>
                <a:cs typeface="Arial"/>
              </a:rPr>
              <a:t>LWP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is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a cheap  context</a:t>
            </a:r>
            <a:r>
              <a:rPr dirty="0" sz="16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switch.</a:t>
            </a:r>
            <a:endParaRPr sz="1600">
              <a:latin typeface="Arial"/>
              <a:cs typeface="Arial"/>
            </a:endParaRPr>
          </a:p>
          <a:p>
            <a:pPr lvl="2" marL="765175" indent="-205104">
              <a:lnSpc>
                <a:spcPct val="100000"/>
              </a:lnSpc>
              <a:spcBef>
                <a:spcPts val="385"/>
              </a:spcBef>
              <a:buChar char="■"/>
              <a:tabLst>
                <a:tab pos="765810" algn="l"/>
              </a:tabLst>
            </a:pP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It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makes multithreading</a:t>
            </a:r>
            <a:r>
              <a:rPr dirty="0" sz="1600" spc="-9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low-overhead.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77926" y="2205610"/>
            <a:ext cx="4133327" cy="3713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91"/>
            <a:ext cx="555307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Changes </a:t>
            </a:r>
            <a:r>
              <a:rPr dirty="0" spc="-10"/>
              <a:t>For</a:t>
            </a:r>
            <a:r>
              <a:rPr dirty="0" spc="-90"/>
              <a:t> </a:t>
            </a:r>
            <a:r>
              <a:rPr dirty="0" spc="-5"/>
              <a:t>Performance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2320792"/>
            <a:ext cx="4307840" cy="1908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4310">
              <a:lnSpc>
                <a:spcPct val="100000"/>
              </a:lnSpc>
              <a:spcBef>
                <a:spcPts val="100"/>
              </a:spcBef>
              <a:tabLst>
                <a:tab pos="490855" algn="l"/>
              </a:tabLst>
            </a:pP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-	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This is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replaced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with file</a:t>
            </a:r>
            <a:r>
              <a:rPr dirty="0" sz="2000" spc="-6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naming.</a:t>
            </a:r>
            <a:endParaRPr sz="20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500"/>
              </a:spcBef>
              <a:buSzPct val="80000"/>
              <a:buChar char="●"/>
              <a:tabLst>
                <a:tab pos="217170" algn="l"/>
                <a:tab pos="2470785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Low-Level Storage	Representation</a:t>
            </a:r>
            <a:endParaRPr sz="2000">
              <a:latin typeface="Arial"/>
              <a:cs typeface="Arial"/>
            </a:endParaRPr>
          </a:p>
          <a:p>
            <a:pPr lvl="1" marL="490855" marR="398780" indent="-207010">
              <a:lnSpc>
                <a:spcPts val="1970"/>
              </a:lnSpc>
              <a:spcBef>
                <a:spcPts val="555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Access files by their inodes</a:t>
            </a:r>
            <a:r>
              <a:rPr dirty="0" sz="1800" spc="-8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rather 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than by path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names</a:t>
            </a:r>
            <a:endParaRPr sz="1800">
              <a:latin typeface="Arial"/>
              <a:cs typeface="Arial"/>
            </a:endParaRPr>
          </a:p>
          <a:p>
            <a:pPr lvl="2" marL="765175" marR="5080" indent="-204470">
              <a:lnSpc>
                <a:spcPts val="1720"/>
              </a:lnSpc>
              <a:spcBef>
                <a:spcPts val="610"/>
              </a:spcBef>
              <a:buChar char="■"/>
              <a:tabLst>
                <a:tab pos="765810" algn="l"/>
              </a:tabLst>
            </a:pP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Eliminated nearly all pathname lookups  on workstations and</a:t>
            </a:r>
            <a:r>
              <a:rPr dirty="0" sz="16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servers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19086" y="2023270"/>
            <a:ext cx="3276593" cy="37433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91"/>
            <a:ext cx="669734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Revised </a:t>
            </a:r>
            <a:r>
              <a:rPr dirty="0" spc="-10"/>
              <a:t>AFS Benchmark</a:t>
            </a:r>
            <a:r>
              <a:rPr dirty="0" spc="-300"/>
              <a:t> </a:t>
            </a:r>
            <a:r>
              <a:rPr dirty="0" spc="-5"/>
              <a:t>Result</a:t>
            </a:r>
          </a:p>
        </p:txBody>
      </p:sp>
      <p:sp>
        <p:nvSpPr>
          <p:cNvPr id="3" name="object 3"/>
          <p:cNvSpPr/>
          <p:nvPr/>
        </p:nvSpPr>
        <p:spPr>
          <a:xfrm>
            <a:off x="3330037" y="2752944"/>
            <a:ext cx="5204546" cy="2914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900847" y="5403194"/>
            <a:ext cx="7435215" cy="803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9107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=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about five Andrew</a:t>
            </a:r>
            <a:r>
              <a:rPr dirty="0" sz="1800" spc="-19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users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Schoolbook Uralic"/>
                <a:cs typeface="Schoolbook Uralic"/>
              </a:rPr>
              <a:t>Comparison </a:t>
            </a:r>
            <a:r>
              <a:rPr dirty="0" sz="1600">
                <a:latin typeface="Schoolbook Uralic"/>
                <a:cs typeface="Schoolbook Uralic"/>
              </a:rPr>
              <a:t>of </a:t>
            </a:r>
            <a:r>
              <a:rPr dirty="0" sz="1600" spc="-5">
                <a:latin typeface="Schoolbook Uralic"/>
                <a:cs typeface="Schoolbook Uralic"/>
              </a:rPr>
              <a:t>prototype and Revised</a:t>
            </a:r>
            <a:r>
              <a:rPr dirty="0" sz="1600" spc="-20">
                <a:latin typeface="Schoolbook Uralic"/>
                <a:cs typeface="Schoolbook Uralic"/>
              </a:rPr>
              <a:t> </a:t>
            </a:r>
            <a:r>
              <a:rPr dirty="0" sz="1600" spc="-5">
                <a:latin typeface="Schoolbook Uralic"/>
                <a:cs typeface="Schoolbook Uralic"/>
              </a:rPr>
              <a:t>AFS</a:t>
            </a:r>
            <a:endParaRPr sz="1600">
              <a:latin typeface="Schoolbook Uralic"/>
              <a:cs typeface="Schoolbook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2610" y="2022943"/>
            <a:ext cx="728218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6865" indent="-3048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000" spc="-5">
                <a:latin typeface="Schoolbook Uralic"/>
                <a:cs typeface="Schoolbook Uralic"/>
              </a:rPr>
              <a:t>The design changes have improves scalability</a:t>
            </a:r>
            <a:r>
              <a:rPr dirty="0" sz="2000" spc="-100">
                <a:latin typeface="Schoolbook Uralic"/>
                <a:cs typeface="Schoolbook Uralic"/>
              </a:rPr>
              <a:t> </a:t>
            </a:r>
            <a:r>
              <a:rPr dirty="0" sz="2000" spc="-5">
                <a:latin typeface="Schoolbook Uralic"/>
                <a:cs typeface="Schoolbook Uralic"/>
              </a:rPr>
              <a:t>considerably.</a:t>
            </a:r>
            <a:endParaRPr sz="2000">
              <a:latin typeface="Schoolbook Uralic"/>
              <a:cs typeface="Schoolbook Ural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91"/>
            <a:ext cx="669734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Revised </a:t>
            </a:r>
            <a:r>
              <a:rPr dirty="0" spc="-10"/>
              <a:t>AFS Benchmark</a:t>
            </a:r>
            <a:r>
              <a:rPr dirty="0" spc="-300"/>
              <a:t> </a:t>
            </a:r>
            <a:r>
              <a:rPr dirty="0" spc="-5"/>
              <a:t>Result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9926" y="5855773"/>
            <a:ext cx="4246245" cy="661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9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Server utilization during the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benchmark</a:t>
            </a:r>
            <a:endParaRPr sz="1800">
              <a:latin typeface="Arial"/>
              <a:cs typeface="Arial"/>
            </a:endParaRPr>
          </a:p>
          <a:p>
            <a:pPr marL="469265" marR="5080" indent="-266700">
              <a:lnSpc>
                <a:spcPts val="1420"/>
              </a:lnSpc>
              <a:spcBef>
                <a:spcPts val="90"/>
              </a:spcBef>
              <a:tabLst>
                <a:tab pos="469265" algn="l"/>
              </a:tabLst>
            </a:pPr>
            <a:r>
              <a:rPr dirty="0" sz="900">
                <a:solidFill>
                  <a:srgbClr val="595959"/>
                </a:solidFill>
                <a:latin typeface="Arial"/>
                <a:cs typeface="Arial"/>
              </a:rPr>
              <a:t>-	</a:t>
            </a: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For better performance, </a:t>
            </a:r>
            <a:r>
              <a:rPr dirty="0" sz="1300">
                <a:solidFill>
                  <a:srgbClr val="595959"/>
                </a:solidFill>
                <a:latin typeface="Arial"/>
                <a:cs typeface="Arial"/>
              </a:rPr>
              <a:t>server </a:t>
            </a: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needs </a:t>
            </a:r>
            <a:r>
              <a:rPr dirty="0" sz="1300">
                <a:solidFill>
                  <a:srgbClr val="595959"/>
                </a:solidFill>
                <a:latin typeface="Arial"/>
                <a:cs typeface="Arial"/>
              </a:rPr>
              <a:t>more </a:t>
            </a:r>
            <a:r>
              <a:rPr dirty="0" sz="1300" spc="-10">
                <a:solidFill>
                  <a:srgbClr val="595959"/>
                </a:solidFill>
                <a:latin typeface="Arial"/>
                <a:cs typeface="Arial"/>
              </a:rPr>
              <a:t>efficient  </a:t>
            </a:r>
            <a:r>
              <a:rPr dirty="0" sz="1300">
                <a:solidFill>
                  <a:srgbClr val="595959"/>
                </a:solidFill>
                <a:latin typeface="Arial"/>
                <a:cs typeface="Arial"/>
              </a:rPr>
              <a:t>software </a:t>
            </a: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or faster</a:t>
            </a:r>
            <a:r>
              <a:rPr dirty="0" sz="13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CPU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6026" y="2128947"/>
            <a:ext cx="4167065" cy="3448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617357" y="2104024"/>
            <a:ext cx="4183833" cy="3462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273711" y="5855773"/>
            <a:ext cx="4618990" cy="661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9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Andrew Server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Usage</a:t>
            </a:r>
            <a:endParaRPr sz="1800">
              <a:latin typeface="Arial"/>
              <a:cs typeface="Arial"/>
            </a:endParaRPr>
          </a:p>
          <a:p>
            <a:pPr marL="469265" marR="5080" indent="-266700">
              <a:lnSpc>
                <a:spcPts val="1420"/>
              </a:lnSpc>
              <a:spcBef>
                <a:spcPts val="90"/>
              </a:spcBef>
              <a:tabLst>
                <a:tab pos="469265" algn="l"/>
              </a:tabLst>
            </a:pPr>
            <a:r>
              <a:rPr dirty="0" sz="900">
                <a:solidFill>
                  <a:srgbClr val="595959"/>
                </a:solidFill>
                <a:latin typeface="Arial"/>
                <a:cs typeface="Arial"/>
              </a:rPr>
              <a:t>-	</a:t>
            </a:r>
            <a:r>
              <a:rPr dirty="0" sz="1300">
                <a:solidFill>
                  <a:srgbClr val="595959"/>
                </a:solidFill>
                <a:latin typeface="Arial"/>
                <a:cs typeface="Arial"/>
              </a:rPr>
              <a:t>Most </a:t>
            </a: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of </a:t>
            </a:r>
            <a:r>
              <a:rPr dirty="0" sz="1300">
                <a:solidFill>
                  <a:srgbClr val="595959"/>
                </a:solidFill>
                <a:latin typeface="Arial"/>
                <a:cs typeface="Arial"/>
              </a:rPr>
              <a:t>servers show </a:t>
            </a:r>
            <a:r>
              <a:rPr dirty="0" sz="1300" spc="-5">
                <a:solidFill>
                  <a:srgbClr val="595959"/>
                </a:solidFill>
                <a:latin typeface="Arial"/>
                <a:cs typeface="Arial"/>
              </a:rPr>
              <a:t>CPU utilizations between 15% and  25%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566940"/>
            <a:ext cx="5970905" cy="10941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05"/>
              </a:lnSpc>
              <a:spcBef>
                <a:spcPts val="100"/>
              </a:spcBef>
            </a:pPr>
            <a:r>
              <a:rPr dirty="0" spc="-5"/>
              <a:t>Comparison</a:t>
            </a:r>
            <a:r>
              <a:rPr dirty="0" spc="-10"/>
              <a:t> </a:t>
            </a:r>
            <a:r>
              <a:rPr dirty="0" spc="-5"/>
              <a:t>with</a:t>
            </a:r>
          </a:p>
          <a:p>
            <a:pPr marL="12700">
              <a:lnSpc>
                <a:spcPts val="4205"/>
              </a:lnSpc>
            </a:pPr>
            <a:r>
              <a:rPr dirty="0"/>
              <a:t>A </a:t>
            </a:r>
            <a:r>
              <a:rPr dirty="0" spc="-5"/>
              <a:t>Remote-Open </a:t>
            </a:r>
            <a:r>
              <a:rPr dirty="0" spc="-10"/>
              <a:t>File</a:t>
            </a:r>
            <a:r>
              <a:rPr dirty="0" spc="-310"/>
              <a:t> </a:t>
            </a:r>
            <a:r>
              <a:rPr dirty="0" spc="-5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1973608"/>
            <a:ext cx="8977630" cy="320294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545"/>
              </a:spcBef>
              <a:buSzPct val="66666"/>
              <a:buChar char="●"/>
              <a:tabLst>
                <a:tab pos="2171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Caching of entire file in the local disks of AFS was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motivated</a:t>
            </a:r>
            <a:r>
              <a:rPr dirty="0" sz="2400" spc="-19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by:</a:t>
            </a:r>
            <a:endParaRPr sz="2400">
              <a:latin typeface="Arial"/>
              <a:cs typeface="Arial"/>
            </a:endParaRPr>
          </a:p>
          <a:p>
            <a:pPr lvl="1" marL="490855" marR="5080" indent="-207010">
              <a:lnSpc>
                <a:spcPts val="1970"/>
              </a:lnSpc>
              <a:spcBef>
                <a:spcPts val="560"/>
              </a:spcBef>
              <a:buFont typeface="Arial"/>
              <a:buChar char="○"/>
              <a:tabLst>
                <a:tab pos="491490" algn="l"/>
              </a:tabLst>
            </a:pPr>
            <a:r>
              <a:rPr dirty="0" sz="1800" spc="-5" i="1">
                <a:solidFill>
                  <a:srgbClr val="595959"/>
                </a:solidFill>
                <a:latin typeface="Arial"/>
                <a:cs typeface="Arial"/>
              </a:rPr>
              <a:t>Whole-file transfer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contacts servers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only on </a:t>
            </a:r>
            <a:r>
              <a:rPr dirty="0" sz="1800" spc="-5" i="1">
                <a:solidFill>
                  <a:srgbClr val="595959"/>
                </a:solidFill>
                <a:latin typeface="Arial"/>
                <a:cs typeface="Arial"/>
              </a:rPr>
              <a:t>opens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dirty="0" sz="1800" i="1">
                <a:solidFill>
                  <a:srgbClr val="595959"/>
                </a:solidFill>
                <a:latin typeface="Arial"/>
                <a:cs typeface="Arial"/>
              </a:rPr>
              <a:t>closes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, read-writes cause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no  network</a:t>
            </a:r>
            <a:r>
              <a:rPr dirty="0" sz="1800" spc="-10">
                <a:solidFill>
                  <a:srgbClr val="595959"/>
                </a:solidFill>
                <a:latin typeface="Arial"/>
                <a:cs typeface="Arial"/>
              </a:rPr>
              <a:t> traffic.</a:t>
            </a:r>
            <a:endParaRPr sz="1800">
              <a:latin typeface="Arial"/>
              <a:cs typeface="Arial"/>
            </a:endParaRPr>
          </a:p>
          <a:p>
            <a:pPr lvl="2" marL="765175" indent="-207645">
              <a:lnSpc>
                <a:spcPct val="100000"/>
              </a:lnSpc>
              <a:spcBef>
                <a:spcPts val="365"/>
              </a:spcBef>
              <a:buChar char="■"/>
              <a:tabLst>
                <a:tab pos="76581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Caching of entire files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simplifies cache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management.</a:t>
            </a:r>
            <a:endParaRPr sz="1800">
              <a:latin typeface="Arial"/>
              <a:cs typeface="Arial"/>
            </a:endParaRPr>
          </a:p>
          <a:p>
            <a:pPr lvl="3" marL="1039494" indent="-192405">
              <a:lnSpc>
                <a:spcPct val="100000"/>
              </a:lnSpc>
              <a:spcBef>
                <a:spcPts val="415"/>
              </a:spcBef>
              <a:buChar char="●"/>
              <a:tabLst>
                <a:tab pos="1040130" algn="l"/>
              </a:tabLst>
            </a:pP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It </a:t>
            </a: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can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also uses </a:t>
            </a:r>
            <a:r>
              <a:rPr dirty="0" sz="1600" spc="-10">
                <a:solidFill>
                  <a:srgbClr val="595959"/>
                </a:solidFill>
                <a:latin typeface="Arial"/>
                <a:cs typeface="Arial"/>
              </a:rPr>
              <a:t>efficient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bulk data transfer</a:t>
            </a:r>
            <a:r>
              <a:rPr dirty="0" sz="16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protocols.</a:t>
            </a:r>
            <a:endParaRPr sz="1600">
              <a:latin typeface="Arial"/>
              <a:cs typeface="Arial"/>
            </a:endParaRPr>
          </a:p>
          <a:p>
            <a:pPr lvl="2" marL="765175" indent="-207645">
              <a:lnSpc>
                <a:spcPct val="100000"/>
              </a:lnSpc>
              <a:spcBef>
                <a:spcPts val="380"/>
              </a:spcBef>
              <a:buChar char="■"/>
              <a:tabLst>
                <a:tab pos="765810" algn="l"/>
              </a:tabLst>
            </a:pP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Minimize server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intervention by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contacting server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only on open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/</a:t>
            </a:r>
            <a:r>
              <a:rPr dirty="0" sz="1800" spc="-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close.</a:t>
            </a:r>
            <a:endParaRPr sz="1800">
              <a:latin typeface="Arial"/>
              <a:cs typeface="Arial"/>
            </a:endParaRPr>
          </a:p>
          <a:p>
            <a:pPr lvl="3" marL="1039494" indent="-200025">
              <a:lnSpc>
                <a:spcPct val="100000"/>
              </a:lnSpc>
              <a:spcBef>
                <a:spcPts val="400"/>
              </a:spcBef>
              <a:buChar char="●"/>
              <a:tabLst>
                <a:tab pos="1040130" algn="l"/>
              </a:tabLst>
            </a:pP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No network </a:t>
            </a:r>
            <a:r>
              <a:rPr dirty="0" sz="1700" spc="-10">
                <a:solidFill>
                  <a:srgbClr val="595959"/>
                </a:solidFill>
                <a:latin typeface="Arial"/>
                <a:cs typeface="Arial"/>
              </a:rPr>
              <a:t>traffic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on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read /</a:t>
            </a:r>
            <a:r>
              <a:rPr dirty="0" sz="17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write.</a:t>
            </a:r>
            <a:endParaRPr sz="1700">
              <a:latin typeface="Arial"/>
              <a:cs typeface="Arial"/>
            </a:endParaRPr>
          </a:p>
          <a:p>
            <a:pPr lvl="3" marL="1039494" indent="-200025">
              <a:lnSpc>
                <a:spcPct val="100000"/>
              </a:lnSpc>
              <a:spcBef>
                <a:spcPts val="360"/>
              </a:spcBef>
              <a:buChar char="●"/>
              <a:tabLst>
                <a:tab pos="1040130" algn="l"/>
              </a:tabLst>
            </a:pP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It also alleviates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server</a:t>
            </a:r>
            <a:r>
              <a:rPr dirty="0" sz="17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overhead.</a:t>
            </a:r>
            <a:endParaRPr sz="1700">
              <a:latin typeface="Arial"/>
              <a:cs typeface="Arial"/>
            </a:endParaRPr>
          </a:p>
          <a:p>
            <a:pPr lvl="3">
              <a:lnSpc>
                <a:spcPct val="100000"/>
              </a:lnSpc>
              <a:spcBef>
                <a:spcPts val="35"/>
              </a:spcBef>
              <a:buChar char="●"/>
            </a:pPr>
            <a:endParaRPr sz="2500">
              <a:latin typeface="Arial"/>
              <a:cs typeface="Arial"/>
            </a:endParaRPr>
          </a:p>
          <a:p>
            <a:pPr lvl="1" marL="490855" indent="-200025">
              <a:lnSpc>
                <a:spcPct val="100000"/>
              </a:lnSpc>
              <a:buChar char="○"/>
              <a:tabLst>
                <a:tab pos="491490" algn="l"/>
              </a:tabLst>
            </a:pP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AFS does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scale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well. </a:t>
            </a:r>
            <a:r>
              <a:rPr dirty="0" sz="1700" spc="-5" i="1">
                <a:solidFill>
                  <a:srgbClr val="595959"/>
                </a:solidFill>
                <a:latin typeface="Arial"/>
                <a:cs typeface="Arial"/>
              </a:rPr>
              <a:t>How about the other distributed file</a:t>
            </a:r>
            <a:r>
              <a:rPr dirty="0" sz="1700" spc="-10" i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 i="1">
                <a:solidFill>
                  <a:srgbClr val="595959"/>
                </a:solidFill>
                <a:latin typeface="Arial"/>
                <a:cs typeface="Arial"/>
              </a:rPr>
              <a:t>systems?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566964"/>
            <a:ext cx="5970905" cy="10941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10"/>
              </a:lnSpc>
              <a:spcBef>
                <a:spcPts val="100"/>
              </a:spcBef>
            </a:pPr>
            <a:r>
              <a:rPr dirty="0" spc="-5"/>
              <a:t>Comparison</a:t>
            </a:r>
            <a:r>
              <a:rPr dirty="0" spc="-10"/>
              <a:t> </a:t>
            </a:r>
            <a:r>
              <a:rPr dirty="0" spc="-5"/>
              <a:t>with</a:t>
            </a:r>
          </a:p>
          <a:p>
            <a:pPr marL="12700">
              <a:lnSpc>
                <a:spcPts val="4210"/>
              </a:lnSpc>
            </a:pPr>
            <a:r>
              <a:rPr dirty="0"/>
              <a:t>A </a:t>
            </a:r>
            <a:r>
              <a:rPr dirty="0" spc="-5"/>
              <a:t>Remote-Open </a:t>
            </a:r>
            <a:r>
              <a:rPr dirty="0" spc="-10"/>
              <a:t>File</a:t>
            </a:r>
            <a:r>
              <a:rPr dirty="0" spc="-310"/>
              <a:t> </a:t>
            </a:r>
            <a:r>
              <a:rPr dirty="0" spc="-5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1973608"/>
            <a:ext cx="9370060" cy="289433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545"/>
              </a:spcBef>
              <a:buSzPct val="66666"/>
              <a:buChar char="●"/>
              <a:tabLst>
                <a:tab pos="217170" algn="l"/>
                <a:tab pos="7762875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Distributed File Systems: Sun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Microsystem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NFS,</a:t>
            </a:r>
            <a:r>
              <a:rPr dirty="0" sz="2400" spc="-13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595959"/>
                </a:solidFill>
                <a:latin typeface="Arial"/>
                <a:cs typeface="Arial"/>
              </a:rPr>
              <a:t>AT&amp;T	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RFS,</a:t>
            </a:r>
            <a:r>
              <a:rPr dirty="0" sz="2400" spc="-8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Locus</a:t>
            </a:r>
            <a:endParaRPr sz="2400">
              <a:latin typeface="Arial"/>
              <a:cs typeface="Arial"/>
            </a:endParaRPr>
          </a:p>
          <a:p>
            <a:pPr lvl="1" marL="490855" indent="-200025">
              <a:lnSpc>
                <a:spcPct val="100000"/>
              </a:lnSpc>
              <a:spcBef>
                <a:spcPts val="340"/>
              </a:spcBef>
              <a:buSzPct val="94444"/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The data in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file are not fetched at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all.</a:t>
            </a:r>
            <a:endParaRPr sz="1800">
              <a:latin typeface="Arial"/>
              <a:cs typeface="Arial"/>
            </a:endParaRPr>
          </a:p>
          <a:p>
            <a:pPr marL="765175">
              <a:lnSpc>
                <a:spcPct val="100000"/>
              </a:lnSpc>
              <a:spcBef>
                <a:spcPts val="400"/>
              </a:spcBef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=&gt; Not whole-file</a:t>
            </a:r>
            <a:r>
              <a:rPr dirty="0" sz="18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transfer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Arial"/>
              <a:cs typeface="Arial"/>
            </a:endParaRPr>
          </a:p>
          <a:p>
            <a:pPr lvl="1" marL="490855" marR="836294" indent="-199390">
              <a:lnSpc>
                <a:spcPts val="1950"/>
              </a:lnSpc>
              <a:buSzPct val="94444"/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Instead, the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remote site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potentially participates in each individual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read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and write  operation.</a:t>
            </a:r>
            <a:endParaRPr sz="1800">
              <a:latin typeface="Arial"/>
              <a:cs typeface="Arial"/>
            </a:endParaRPr>
          </a:p>
          <a:p>
            <a:pPr lvl="1" marL="490855" marR="5080" indent="-199390">
              <a:lnSpc>
                <a:spcPts val="1950"/>
              </a:lnSpc>
              <a:spcBef>
                <a:spcPts val="600"/>
              </a:spcBef>
              <a:buSzPct val="94444"/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Even though </a:t>
            </a:r>
            <a:r>
              <a:rPr dirty="0" sz="1800" spc="-10">
                <a:solidFill>
                  <a:srgbClr val="595959"/>
                </a:solidFill>
                <a:latin typeface="Arial"/>
                <a:cs typeface="Arial"/>
              </a:rPr>
              <a:t>buffering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read-ahead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are used to improve performance but the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remote  site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is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still conceptually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involved in every</a:t>
            </a:r>
            <a:r>
              <a:rPr dirty="0" sz="1800" spc="-3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I/O.</a:t>
            </a:r>
            <a:endParaRPr sz="1800">
              <a:latin typeface="Arial"/>
              <a:cs typeface="Arial"/>
            </a:endParaRPr>
          </a:p>
          <a:p>
            <a:pPr marL="765175">
              <a:lnSpc>
                <a:spcPct val="100000"/>
              </a:lnSpc>
              <a:spcBef>
                <a:spcPts val="450"/>
              </a:spcBef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=&gt; Not engaging only in </a:t>
            </a:r>
            <a:r>
              <a:rPr dirty="0" sz="1800" spc="-5" i="1">
                <a:solidFill>
                  <a:srgbClr val="595959"/>
                </a:solidFill>
                <a:latin typeface="Arial"/>
                <a:cs typeface="Arial"/>
              </a:rPr>
              <a:t>open()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dirty="0" sz="1800" spc="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595959"/>
                </a:solidFill>
                <a:latin typeface="Arial"/>
                <a:cs typeface="Arial"/>
              </a:rPr>
              <a:t>close().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566964"/>
            <a:ext cx="5970905" cy="10941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10"/>
              </a:lnSpc>
              <a:spcBef>
                <a:spcPts val="100"/>
              </a:spcBef>
            </a:pPr>
            <a:r>
              <a:rPr dirty="0" spc="-5"/>
              <a:t>Comparison</a:t>
            </a:r>
            <a:r>
              <a:rPr dirty="0" spc="-10"/>
              <a:t> </a:t>
            </a:r>
            <a:r>
              <a:rPr dirty="0" spc="-5"/>
              <a:t>with</a:t>
            </a:r>
          </a:p>
          <a:p>
            <a:pPr marL="12700">
              <a:lnSpc>
                <a:spcPts val="4210"/>
              </a:lnSpc>
            </a:pPr>
            <a:r>
              <a:rPr dirty="0"/>
              <a:t>A </a:t>
            </a:r>
            <a:r>
              <a:rPr dirty="0" spc="-5"/>
              <a:t>Remote-Open </a:t>
            </a:r>
            <a:r>
              <a:rPr dirty="0" spc="-10"/>
              <a:t>File</a:t>
            </a:r>
            <a:r>
              <a:rPr dirty="0" spc="-310"/>
              <a:t> </a:t>
            </a:r>
            <a:r>
              <a:rPr dirty="0" spc="-5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2030573"/>
            <a:ext cx="8591550" cy="2469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100"/>
              </a:spcBef>
              <a:buSzPct val="66666"/>
              <a:buChar char="●"/>
              <a:tabLst>
                <a:tab pos="2171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Sun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Microsystem's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Network File System</a:t>
            </a:r>
            <a:r>
              <a:rPr dirty="0"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(NFS)</a:t>
            </a:r>
            <a:endParaRPr sz="2400">
              <a:latin typeface="Arial"/>
              <a:cs typeface="Arial"/>
            </a:endParaRPr>
          </a:p>
          <a:p>
            <a:pPr lvl="1" marL="490855" indent="-184150">
              <a:lnSpc>
                <a:spcPct val="100000"/>
              </a:lnSpc>
              <a:spcBef>
                <a:spcPts val="1520"/>
              </a:spcBef>
              <a:buSzPct val="83333"/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Page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caching: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NFS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caches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inodes and individual pages of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file in</a:t>
            </a:r>
            <a:r>
              <a:rPr dirty="0" sz="1800" spc="-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memory.</a:t>
            </a:r>
            <a:endParaRPr sz="1800">
              <a:latin typeface="Arial"/>
              <a:cs typeface="Arial"/>
            </a:endParaRPr>
          </a:p>
          <a:p>
            <a:pPr lvl="2" marL="765175" marR="5080" indent="-199390">
              <a:lnSpc>
                <a:spcPts val="1820"/>
              </a:lnSpc>
              <a:spcBef>
                <a:spcPts val="590"/>
              </a:spcBef>
              <a:buChar char="■"/>
              <a:tabLst>
                <a:tab pos="765810" algn="l"/>
              </a:tabLst>
            </a:pP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Once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file is open, the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remote site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is treated like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local disk with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read-ahead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and  write-behind of</a:t>
            </a:r>
            <a:r>
              <a:rPr dirty="0" sz="17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pages</a:t>
            </a:r>
            <a:endParaRPr sz="1700">
              <a:latin typeface="Arial"/>
              <a:cs typeface="Arial"/>
            </a:endParaRPr>
          </a:p>
          <a:p>
            <a:pPr lvl="1" marL="490855" indent="-184150">
              <a:lnSpc>
                <a:spcPct val="100000"/>
              </a:lnSpc>
              <a:spcBef>
                <a:spcPts val="1510"/>
              </a:spcBef>
              <a:buSzPct val="83333"/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Consistency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semantics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NFS</a:t>
            </a:r>
            <a:endParaRPr sz="1800">
              <a:latin typeface="Arial"/>
              <a:cs typeface="Arial"/>
            </a:endParaRPr>
          </a:p>
          <a:p>
            <a:pPr lvl="2" marL="765175" indent="-200025">
              <a:lnSpc>
                <a:spcPct val="100000"/>
              </a:lnSpc>
              <a:spcBef>
                <a:spcPts val="320"/>
              </a:spcBef>
              <a:buChar char="■"/>
              <a:tabLst>
                <a:tab pos="765810" algn="l"/>
              </a:tabLst>
            </a:pP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new file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may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not be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visible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elsewhere for 30</a:t>
            </a:r>
            <a:r>
              <a:rPr dirty="0" sz="1700" spc="-13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seconds.</a:t>
            </a:r>
            <a:endParaRPr sz="1700">
              <a:latin typeface="Arial"/>
              <a:cs typeface="Arial"/>
            </a:endParaRPr>
          </a:p>
          <a:p>
            <a:pPr lvl="2" marL="765175" indent="-200025">
              <a:lnSpc>
                <a:spcPct val="100000"/>
              </a:lnSpc>
              <a:spcBef>
                <a:spcPts val="384"/>
              </a:spcBef>
              <a:buChar char="■"/>
              <a:tabLst>
                <a:tab pos="765810" algn="l"/>
              </a:tabLst>
            </a:pPr>
            <a:r>
              <a:rPr dirty="0" sz="1700" spc="-35">
                <a:solidFill>
                  <a:srgbClr val="595959"/>
                </a:solidFill>
                <a:latin typeface="Arial"/>
                <a:cs typeface="Arial"/>
              </a:rPr>
              <a:t>Two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processes writing to the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same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file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could </a:t>
            </a:r>
            <a:r>
              <a:rPr dirty="0" sz="1700" spc="-5">
                <a:solidFill>
                  <a:srgbClr val="595959"/>
                </a:solidFill>
                <a:latin typeface="Arial"/>
                <a:cs typeface="Arial"/>
              </a:rPr>
              <a:t>produce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700" spc="-10">
                <a:solidFill>
                  <a:srgbClr val="595959"/>
                </a:solidFill>
                <a:latin typeface="Arial"/>
                <a:cs typeface="Arial"/>
              </a:rPr>
              <a:t>different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results.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7473" y="4401039"/>
            <a:ext cx="6325870" cy="9004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665"/>
              </a:lnSpc>
              <a:spcBef>
                <a:spcPts val="100"/>
              </a:spcBef>
            </a:pPr>
            <a:r>
              <a:rPr dirty="0" sz="2400" spc="-5"/>
              <a:t>Part</a:t>
            </a:r>
            <a:r>
              <a:rPr dirty="0" sz="2400" spc="-15"/>
              <a:t> </a:t>
            </a:r>
            <a:r>
              <a:rPr dirty="0" sz="2400" spc="-5"/>
              <a:t>1.</a:t>
            </a:r>
            <a:endParaRPr sz="2400"/>
          </a:p>
          <a:p>
            <a:pPr marL="12700">
              <a:lnSpc>
                <a:spcPts val="4225"/>
              </a:lnSpc>
            </a:pPr>
            <a:r>
              <a:rPr dirty="0" spc="-10"/>
              <a:t>Andrew File System</a:t>
            </a:r>
            <a:r>
              <a:rPr dirty="0" spc="-90"/>
              <a:t> </a:t>
            </a:r>
            <a:r>
              <a:rPr dirty="0" spc="-5"/>
              <a:t>Prototype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414571" y="2527269"/>
              <a:ext cx="4590215" cy="23945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808965" y="2223295"/>
              <a:ext cx="3967191" cy="275039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8482183" y="2312557"/>
              <a:ext cx="3709792" cy="257188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4894" y="566964"/>
            <a:ext cx="5970905" cy="10941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10"/>
              </a:lnSpc>
              <a:spcBef>
                <a:spcPts val="100"/>
              </a:spcBef>
            </a:pPr>
            <a:r>
              <a:rPr dirty="0" spc="-5"/>
              <a:t>Comparison</a:t>
            </a:r>
            <a:r>
              <a:rPr dirty="0" spc="-10"/>
              <a:t> </a:t>
            </a:r>
            <a:r>
              <a:rPr dirty="0" spc="-5"/>
              <a:t>with</a:t>
            </a:r>
          </a:p>
          <a:p>
            <a:pPr marL="12700">
              <a:lnSpc>
                <a:spcPts val="4210"/>
              </a:lnSpc>
            </a:pPr>
            <a:r>
              <a:rPr dirty="0"/>
              <a:t>A </a:t>
            </a:r>
            <a:r>
              <a:rPr dirty="0" spc="-5"/>
              <a:t>Remote-Open </a:t>
            </a:r>
            <a:r>
              <a:rPr dirty="0" spc="-10"/>
              <a:t>File</a:t>
            </a:r>
            <a:r>
              <a:rPr dirty="0" spc="-310"/>
              <a:t> </a:t>
            </a:r>
            <a:r>
              <a:rPr dirty="0" spc="-5"/>
              <a:t>System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427275" y="5320498"/>
            <a:ext cx="5613400" cy="1121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Schoolbook Uralic"/>
                <a:cs typeface="Schoolbook Uralic"/>
              </a:rPr>
              <a:t>Comparison </a:t>
            </a:r>
            <a:r>
              <a:rPr dirty="0" sz="1800">
                <a:latin typeface="Schoolbook Uralic"/>
                <a:cs typeface="Schoolbook Uralic"/>
              </a:rPr>
              <a:t>of </a:t>
            </a:r>
            <a:r>
              <a:rPr dirty="0" sz="1800" spc="-5">
                <a:latin typeface="Schoolbook Uralic"/>
                <a:cs typeface="Schoolbook Uralic"/>
              </a:rPr>
              <a:t>AFS and</a:t>
            </a:r>
            <a:r>
              <a:rPr dirty="0" sz="1800" spc="-20">
                <a:latin typeface="Schoolbook Uralic"/>
                <a:cs typeface="Schoolbook Uralic"/>
              </a:rPr>
              <a:t> </a:t>
            </a:r>
            <a:r>
              <a:rPr dirty="0" sz="1800" spc="-10">
                <a:latin typeface="Schoolbook Uralic"/>
                <a:cs typeface="Schoolbook Uralic"/>
              </a:rPr>
              <a:t>NFS</a:t>
            </a:r>
            <a:endParaRPr sz="1800">
              <a:latin typeface="Schoolbook Uralic"/>
              <a:cs typeface="Schoolbook Uralic"/>
            </a:endParaRPr>
          </a:p>
          <a:p>
            <a:pPr marL="469900" indent="-189230">
              <a:lnSpc>
                <a:spcPct val="100000"/>
              </a:lnSpc>
              <a:spcBef>
                <a:spcPts val="1560"/>
              </a:spcBef>
              <a:buChar char="●"/>
              <a:tabLst>
                <a:tab pos="469900" algn="l"/>
              </a:tabLst>
            </a:pPr>
            <a:r>
              <a:rPr dirty="0" sz="1400" spc="-5">
                <a:solidFill>
                  <a:srgbClr val="595959"/>
                </a:solidFill>
                <a:latin typeface="Arial"/>
                <a:cs typeface="Arial"/>
              </a:rPr>
              <a:t>NFS's performance degrades </a:t>
            </a:r>
            <a:r>
              <a:rPr dirty="0" sz="1400">
                <a:solidFill>
                  <a:srgbClr val="595959"/>
                </a:solidFill>
                <a:latin typeface="Arial"/>
                <a:cs typeface="Arial"/>
              </a:rPr>
              <a:t>rapidly </a:t>
            </a:r>
            <a:r>
              <a:rPr dirty="0" sz="1400" spc="-5">
                <a:solidFill>
                  <a:srgbClr val="595959"/>
                </a:solidFill>
                <a:latin typeface="Arial"/>
                <a:cs typeface="Arial"/>
              </a:rPr>
              <a:t>with increasing</a:t>
            </a:r>
            <a:r>
              <a:rPr dirty="0" sz="140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95959"/>
                </a:solidFill>
                <a:latin typeface="Arial"/>
                <a:cs typeface="Arial"/>
              </a:rPr>
              <a:t>load.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595959"/>
              </a:buClr>
              <a:buFont typeface="Arial"/>
              <a:buChar char="●"/>
            </a:pPr>
            <a:endParaRPr sz="1300">
              <a:latin typeface="Arial"/>
              <a:cs typeface="Arial"/>
            </a:endParaRPr>
          </a:p>
          <a:p>
            <a:pPr marL="469900" indent="-189230">
              <a:lnSpc>
                <a:spcPct val="100000"/>
              </a:lnSpc>
              <a:buChar char="●"/>
              <a:tabLst>
                <a:tab pos="469900" algn="l"/>
              </a:tabLst>
            </a:pPr>
            <a:r>
              <a:rPr dirty="0" sz="1400" spc="-5">
                <a:solidFill>
                  <a:srgbClr val="595959"/>
                </a:solidFill>
                <a:latin typeface="Arial"/>
                <a:cs typeface="Arial"/>
              </a:rPr>
              <a:t>Andrew well </a:t>
            </a:r>
            <a:r>
              <a:rPr dirty="0" sz="1400">
                <a:solidFill>
                  <a:srgbClr val="595959"/>
                </a:solidFill>
                <a:latin typeface="Arial"/>
                <a:cs typeface="Arial"/>
              </a:rPr>
              <a:t>scales </a:t>
            </a:r>
            <a:r>
              <a:rPr dirty="0" sz="1400" spc="-5">
                <a:solidFill>
                  <a:srgbClr val="595959"/>
                </a:solidFill>
                <a:latin typeface="Arial"/>
                <a:cs typeface="Arial"/>
              </a:rPr>
              <a:t>especially on ScanDir and ReadAll than</a:t>
            </a:r>
            <a:r>
              <a:rPr dirty="0" sz="1400" spc="-7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95959"/>
                </a:solidFill>
                <a:latin typeface="Arial"/>
                <a:cs typeface="Arial"/>
              </a:rPr>
              <a:t>NFS.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566964"/>
            <a:ext cx="5970905" cy="10941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10"/>
              </a:lnSpc>
              <a:spcBef>
                <a:spcPts val="100"/>
              </a:spcBef>
            </a:pPr>
            <a:r>
              <a:rPr dirty="0" spc="-5"/>
              <a:t>Comparison</a:t>
            </a:r>
            <a:r>
              <a:rPr dirty="0" spc="-10"/>
              <a:t> </a:t>
            </a:r>
            <a:r>
              <a:rPr dirty="0" spc="-5"/>
              <a:t>with</a:t>
            </a:r>
          </a:p>
          <a:p>
            <a:pPr marL="12700">
              <a:lnSpc>
                <a:spcPts val="4210"/>
              </a:lnSpc>
            </a:pPr>
            <a:r>
              <a:rPr dirty="0"/>
              <a:t>A </a:t>
            </a:r>
            <a:r>
              <a:rPr dirty="0" spc="-5"/>
              <a:t>Remote-Open </a:t>
            </a:r>
            <a:r>
              <a:rPr dirty="0" spc="-10"/>
              <a:t>File</a:t>
            </a:r>
            <a:r>
              <a:rPr dirty="0" spc="-310"/>
              <a:t> </a:t>
            </a:r>
            <a:r>
              <a:rPr dirty="0" spc="-5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2035043"/>
            <a:ext cx="4297680" cy="1318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100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Network</a:t>
            </a:r>
            <a:r>
              <a:rPr dirty="0" sz="2000" spc="-4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595959"/>
                </a:solidFill>
                <a:latin typeface="Arial"/>
                <a:cs typeface="Arial"/>
              </a:rPr>
              <a:t>Traffic</a:t>
            </a:r>
            <a:endParaRPr sz="2000">
              <a:latin typeface="Arial"/>
              <a:cs typeface="Arial"/>
            </a:endParaRPr>
          </a:p>
          <a:p>
            <a:pPr lvl="1" marL="490855" marR="5080" indent="-191770">
              <a:lnSpc>
                <a:spcPct val="94900"/>
              </a:lnSpc>
              <a:spcBef>
                <a:spcPts val="1625"/>
              </a:spcBef>
              <a:buSzPct val="88888"/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NFS generates nearly three times as 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many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packets as Andrew at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load of  one.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15134" y="2281164"/>
            <a:ext cx="4213525" cy="3474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3790" y="2030573"/>
            <a:ext cx="8138159" cy="2896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100"/>
              </a:spcBef>
              <a:buSzPct val="66666"/>
              <a:buChar char="●"/>
              <a:tabLst>
                <a:tab pos="217170" algn="l"/>
              </a:tabLst>
            </a:pP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Most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part of experiment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results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beats</a:t>
            </a:r>
            <a:r>
              <a:rPr dirty="0" sz="240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NFS.</a:t>
            </a:r>
            <a:endParaRPr sz="24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1510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Alleviation on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server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load boosts AFS's</a:t>
            </a:r>
            <a:r>
              <a:rPr dirty="0" sz="1900" spc="-1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15">
                <a:solidFill>
                  <a:srgbClr val="595959"/>
                </a:solidFill>
                <a:latin typeface="Arial"/>
                <a:cs typeface="Arial"/>
              </a:rPr>
              <a:t>scalability.</a:t>
            </a:r>
            <a:endParaRPr sz="1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595959"/>
              </a:buClr>
              <a:buFont typeface="Arial"/>
              <a:buChar char="○"/>
            </a:pPr>
            <a:endParaRPr sz="2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595959"/>
              </a:buClr>
              <a:buFont typeface="Arial"/>
              <a:buChar char="○"/>
            </a:pPr>
            <a:endParaRPr sz="29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buSzPct val="66666"/>
              <a:buChar char="●"/>
              <a:tabLst>
                <a:tab pos="2171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Drawbacks of the entire file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caching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approach in</a:t>
            </a:r>
            <a:r>
              <a:rPr dirty="0" sz="2400" spc="-18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AFS</a:t>
            </a:r>
            <a:endParaRPr sz="24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20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Files that are larger than the local disk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cache cannot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be accessed at</a:t>
            </a:r>
            <a:r>
              <a:rPr dirty="0" sz="1900" spc="-6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all.</a:t>
            </a:r>
            <a:endParaRPr sz="1900">
              <a:latin typeface="Arial"/>
              <a:cs typeface="Arial"/>
            </a:endParaRPr>
          </a:p>
          <a:p>
            <a:pPr lvl="1" marL="490855" marR="81915" indent="-207010">
              <a:lnSpc>
                <a:spcPts val="2020"/>
              </a:lnSpc>
              <a:spcBef>
                <a:spcPts val="655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Strict emulation of 4.2BSD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concurrent read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and write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semantics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across  workstations is</a:t>
            </a:r>
            <a:r>
              <a:rPr dirty="0" sz="19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impossible.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4894" y="566964"/>
            <a:ext cx="5970905" cy="10941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210"/>
              </a:lnSpc>
              <a:spcBef>
                <a:spcPts val="100"/>
              </a:spcBef>
            </a:pPr>
            <a:r>
              <a:rPr dirty="0" spc="-5"/>
              <a:t>Comparison</a:t>
            </a:r>
            <a:r>
              <a:rPr dirty="0" spc="-10"/>
              <a:t> </a:t>
            </a:r>
            <a:r>
              <a:rPr dirty="0" spc="-5"/>
              <a:t>with</a:t>
            </a:r>
          </a:p>
          <a:p>
            <a:pPr marL="12700">
              <a:lnSpc>
                <a:spcPts val="4210"/>
              </a:lnSpc>
            </a:pPr>
            <a:r>
              <a:rPr dirty="0"/>
              <a:t>A </a:t>
            </a:r>
            <a:r>
              <a:rPr dirty="0" spc="-5"/>
              <a:t>Remote-Open </a:t>
            </a:r>
            <a:r>
              <a:rPr dirty="0" spc="-10"/>
              <a:t>File</a:t>
            </a:r>
            <a:r>
              <a:rPr dirty="0" spc="-310"/>
              <a:t> </a:t>
            </a:r>
            <a:r>
              <a:rPr dirty="0" spc="-5"/>
              <a:t>System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91"/>
            <a:ext cx="495363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Changes </a:t>
            </a:r>
            <a:r>
              <a:rPr dirty="0" spc="-10"/>
              <a:t>for</a:t>
            </a:r>
            <a:r>
              <a:rPr dirty="0" spc="-90"/>
              <a:t> </a:t>
            </a:r>
            <a:r>
              <a:rPr dirty="0" spc="-5"/>
              <a:t>Operability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3630" y="1827373"/>
            <a:ext cx="10029190" cy="4119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6695" indent="-214629">
              <a:lnSpc>
                <a:spcPts val="2810"/>
              </a:lnSpc>
              <a:spcBef>
                <a:spcPts val="100"/>
              </a:spcBef>
              <a:buSzPct val="66666"/>
              <a:buChar char="●"/>
              <a:tabLst>
                <a:tab pos="227329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Authors operates AFS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several months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in</a:t>
            </a:r>
            <a:r>
              <a:rPr dirty="0" sz="2400" spc="-16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CMU.</a:t>
            </a:r>
            <a:endParaRPr sz="2400">
              <a:latin typeface="Arial"/>
              <a:cs typeface="Arial"/>
            </a:endParaRPr>
          </a:p>
          <a:p>
            <a:pPr lvl="1" marL="501015" indent="-207645">
              <a:lnSpc>
                <a:spcPts val="2160"/>
              </a:lnSpc>
              <a:buSzPct val="94736"/>
              <a:buChar char="○"/>
              <a:tabLst>
                <a:tab pos="50165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Some practical lessons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motivates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introducing of</a:t>
            </a:r>
            <a:r>
              <a:rPr dirty="0" sz="1900" spc="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15" i="1">
                <a:solidFill>
                  <a:srgbClr val="595959"/>
                </a:solidFill>
                <a:latin typeface="Arial"/>
                <a:cs typeface="Arial"/>
              </a:rPr>
              <a:t>Volume</a:t>
            </a:r>
            <a:r>
              <a:rPr dirty="0" sz="1900" spc="-15">
                <a:solidFill>
                  <a:srgbClr val="595959"/>
                </a:solidFill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  <a:p>
            <a:pPr lvl="1" marL="501015" indent="-207645">
              <a:lnSpc>
                <a:spcPts val="2225"/>
              </a:lnSpc>
              <a:buSzPct val="94736"/>
              <a:buFont typeface="Arial"/>
              <a:buChar char="○"/>
              <a:tabLst>
                <a:tab pos="501650" algn="l"/>
              </a:tabLst>
            </a:pPr>
            <a:r>
              <a:rPr dirty="0" sz="1900" spc="-20" i="1">
                <a:solidFill>
                  <a:srgbClr val="595959"/>
                </a:solidFill>
                <a:latin typeface="Arial"/>
                <a:cs typeface="Arial"/>
              </a:rPr>
              <a:t>Volume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improves operability of</a:t>
            </a:r>
            <a:r>
              <a:rPr dirty="0" sz="1900" spc="-1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AFS.</a:t>
            </a:r>
            <a:endParaRPr sz="1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595959"/>
              </a:buClr>
              <a:buFont typeface="Arial"/>
              <a:buChar char="○"/>
            </a:pPr>
            <a:endParaRPr sz="2400">
              <a:latin typeface="Arial"/>
              <a:cs typeface="Arial"/>
            </a:endParaRPr>
          </a:p>
          <a:p>
            <a:pPr marL="226695" marR="5080" indent="-204470">
              <a:lnSpc>
                <a:spcPts val="2700"/>
              </a:lnSpc>
              <a:buSzPct val="66666"/>
              <a:buChar char="●"/>
              <a:tabLst>
                <a:tab pos="227329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Goal: to build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a system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that would be easy for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a small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operational </a:t>
            </a:r>
            <a:r>
              <a:rPr dirty="0" sz="2400" spc="-10">
                <a:solidFill>
                  <a:srgbClr val="595959"/>
                </a:solidFill>
                <a:latin typeface="Arial"/>
                <a:cs typeface="Arial"/>
              </a:rPr>
              <a:t>staff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to 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run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monitor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with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minimal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inconvenience to</a:t>
            </a:r>
            <a:r>
              <a:rPr dirty="0"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users</a:t>
            </a:r>
            <a:endParaRPr sz="2400">
              <a:latin typeface="Arial"/>
              <a:cs typeface="Arial"/>
            </a:endParaRPr>
          </a:p>
          <a:p>
            <a:pPr marL="226695" marR="192405" indent="-204470">
              <a:lnSpc>
                <a:spcPts val="2750"/>
              </a:lnSpc>
              <a:spcBef>
                <a:spcPts val="1560"/>
              </a:spcBef>
              <a:buSzPct val="66666"/>
              <a:buChar char="●"/>
              <a:tabLst>
                <a:tab pos="227329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Problems in the prototype: inflexible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mapping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of </a:t>
            </a:r>
            <a:r>
              <a:rPr dirty="0" sz="2400" spc="-15">
                <a:solidFill>
                  <a:srgbClr val="595959"/>
                </a:solidFill>
                <a:latin typeface="Arial"/>
                <a:cs typeface="Arial"/>
              </a:rPr>
              <a:t>Vice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files to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server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disk 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storage.</a:t>
            </a:r>
            <a:endParaRPr sz="2400">
              <a:latin typeface="Arial"/>
              <a:cs typeface="Arial"/>
            </a:endParaRPr>
          </a:p>
          <a:p>
            <a:pPr lvl="1" marL="501015" marR="655955" indent="-207010">
              <a:lnSpc>
                <a:spcPts val="2050"/>
              </a:lnSpc>
              <a:spcBef>
                <a:spcPts val="464"/>
              </a:spcBef>
              <a:buSzPct val="94736"/>
              <a:buChar char="○"/>
              <a:tabLst>
                <a:tab pos="501650" algn="l"/>
              </a:tabLst>
            </a:pPr>
            <a:r>
              <a:rPr dirty="0" sz="1900" spc="-15">
                <a:solidFill>
                  <a:srgbClr val="595959"/>
                </a:solidFill>
                <a:latin typeface="Arial"/>
                <a:cs typeface="Arial"/>
              </a:rPr>
              <a:t>Vice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was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constructed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out of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collections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of files glued together by the 4.2BSD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Mount  mechanism</a:t>
            </a:r>
            <a:endParaRPr sz="1900">
              <a:latin typeface="Arial"/>
              <a:cs typeface="Arial"/>
            </a:endParaRPr>
          </a:p>
          <a:p>
            <a:pPr lvl="1" marL="501015" indent="-207645">
              <a:lnSpc>
                <a:spcPct val="100000"/>
              </a:lnSpc>
              <a:spcBef>
                <a:spcPts val="310"/>
              </a:spcBef>
              <a:buSzPct val="94736"/>
              <a:buChar char="○"/>
              <a:tabLst>
                <a:tab pos="501650" algn="l"/>
              </a:tabLst>
            </a:pP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Movement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of files across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servers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was</a:t>
            </a:r>
            <a:r>
              <a:rPr dirty="0" sz="19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10">
                <a:solidFill>
                  <a:srgbClr val="595959"/>
                </a:solidFill>
                <a:latin typeface="Arial"/>
                <a:cs typeface="Arial"/>
              </a:rPr>
              <a:t>difficult.</a:t>
            </a:r>
            <a:endParaRPr sz="1900">
              <a:latin typeface="Arial"/>
              <a:cs typeface="Arial"/>
            </a:endParaRPr>
          </a:p>
          <a:p>
            <a:pPr lvl="1" marL="501015" indent="-207645">
              <a:lnSpc>
                <a:spcPct val="100000"/>
              </a:lnSpc>
              <a:spcBef>
                <a:spcPts val="345"/>
              </a:spcBef>
              <a:buSzPct val="94736"/>
              <a:buChar char="○"/>
              <a:tabLst>
                <a:tab pos="50165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It was not hard to apply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quota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system,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backup utilities, and</a:t>
            </a:r>
            <a:r>
              <a:rPr dirty="0" sz="1900" spc="-3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replication.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62"/>
            <a:ext cx="495363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Changes </a:t>
            </a:r>
            <a:r>
              <a:rPr dirty="0" spc="-10"/>
              <a:t>for</a:t>
            </a:r>
            <a:r>
              <a:rPr dirty="0" spc="-90"/>
              <a:t> </a:t>
            </a:r>
            <a:r>
              <a:rPr dirty="0" spc="-5"/>
              <a:t>Operability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1783610"/>
            <a:ext cx="7637780" cy="142938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445"/>
              </a:spcBef>
              <a:buSzPct val="66666"/>
              <a:buChar char="●"/>
              <a:tabLst>
                <a:tab pos="217170" algn="l"/>
              </a:tabLst>
            </a:pPr>
            <a:r>
              <a:rPr dirty="0" sz="2400" spc="-30">
                <a:solidFill>
                  <a:srgbClr val="595959"/>
                </a:solidFill>
                <a:latin typeface="Arial"/>
                <a:cs typeface="Arial"/>
              </a:rPr>
              <a:t>Volume</a:t>
            </a:r>
            <a:endParaRPr sz="24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270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Collection of files forming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partial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subtree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of the </a:t>
            </a:r>
            <a:r>
              <a:rPr dirty="0" sz="1900" spc="-15">
                <a:solidFill>
                  <a:srgbClr val="595959"/>
                </a:solidFill>
                <a:latin typeface="Arial"/>
                <a:cs typeface="Arial"/>
              </a:rPr>
              <a:t>Vice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name</a:t>
            </a:r>
            <a:r>
              <a:rPr dirty="0" sz="1900" spc="-5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space.</a:t>
            </a:r>
            <a:endParaRPr sz="19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70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20">
                <a:solidFill>
                  <a:srgbClr val="595959"/>
                </a:solidFill>
                <a:latin typeface="Arial"/>
                <a:cs typeface="Arial"/>
              </a:rPr>
              <a:t>Volumes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are glued together at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Mount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 Points.</a:t>
            </a:r>
            <a:endParaRPr sz="19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45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20">
                <a:solidFill>
                  <a:srgbClr val="595959"/>
                </a:solidFill>
                <a:latin typeface="Arial"/>
                <a:cs typeface="Arial"/>
              </a:rPr>
              <a:t>Volumes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provides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level of Operational</a:t>
            </a:r>
            <a:r>
              <a:rPr dirty="0" sz="19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20">
                <a:solidFill>
                  <a:srgbClr val="595959"/>
                </a:solidFill>
                <a:latin typeface="Arial"/>
                <a:cs typeface="Arial"/>
              </a:rPr>
              <a:t>Transparency.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17566" y="3611142"/>
            <a:ext cx="3556842" cy="2568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62"/>
            <a:ext cx="495363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Changes </a:t>
            </a:r>
            <a:r>
              <a:rPr dirty="0" spc="-10"/>
              <a:t>for</a:t>
            </a:r>
            <a:r>
              <a:rPr dirty="0" spc="-90"/>
              <a:t> </a:t>
            </a:r>
            <a:r>
              <a:rPr dirty="0" spc="-5"/>
              <a:t>Operability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1995500"/>
            <a:ext cx="9671050" cy="142684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475"/>
              </a:spcBef>
              <a:buSzPct val="66666"/>
              <a:buChar char="●"/>
              <a:tabLst>
                <a:tab pos="217170" algn="l"/>
              </a:tabLst>
            </a:pPr>
            <a:r>
              <a:rPr dirty="0" sz="2400" spc="-30">
                <a:solidFill>
                  <a:srgbClr val="595959"/>
                </a:solidFill>
                <a:latin typeface="Arial"/>
                <a:cs typeface="Arial"/>
              </a:rPr>
              <a:t>Volume</a:t>
            </a:r>
            <a:r>
              <a:rPr dirty="0" sz="24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Movement</a:t>
            </a:r>
            <a:endParaRPr sz="24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295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25">
                <a:solidFill>
                  <a:srgbClr val="595959"/>
                </a:solidFill>
                <a:latin typeface="Arial"/>
                <a:cs typeface="Arial"/>
              </a:rPr>
              <a:t>Volume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movement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is done by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creating a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frozen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copy-on-write snapshot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of the</a:t>
            </a:r>
            <a:r>
              <a:rPr dirty="0" sz="1900" spc="-6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volume.</a:t>
            </a:r>
            <a:endParaRPr sz="19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270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It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makes moving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files from one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server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to another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server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possible. =&gt; balances</a:t>
            </a:r>
            <a:r>
              <a:rPr dirty="0" sz="1900" spc="-7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load!</a:t>
            </a:r>
            <a:endParaRPr sz="19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70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volume move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operation is</a:t>
            </a:r>
            <a:r>
              <a:rPr dirty="0" sz="19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atomic.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9985" y="3514818"/>
            <a:ext cx="3679555" cy="3139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89790" y="3514818"/>
            <a:ext cx="6523836" cy="31395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91"/>
            <a:ext cx="495363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Changes </a:t>
            </a:r>
            <a:r>
              <a:rPr dirty="0" spc="-10"/>
              <a:t>for</a:t>
            </a:r>
            <a:r>
              <a:rPr dirty="0" spc="-90"/>
              <a:t> </a:t>
            </a:r>
            <a:r>
              <a:rPr dirty="0" spc="-5"/>
              <a:t>Operability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3630" y="1995500"/>
            <a:ext cx="7646034" cy="392239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226695" indent="-214629">
              <a:lnSpc>
                <a:spcPct val="100000"/>
              </a:lnSpc>
              <a:spcBef>
                <a:spcPts val="475"/>
              </a:spcBef>
              <a:buSzPct val="66666"/>
              <a:buChar char="●"/>
              <a:tabLst>
                <a:tab pos="227329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Quotas</a:t>
            </a:r>
            <a:endParaRPr sz="2400">
              <a:latin typeface="Arial"/>
              <a:cs typeface="Arial"/>
            </a:endParaRPr>
          </a:p>
          <a:p>
            <a:pPr lvl="1" marL="501015" indent="-207645">
              <a:lnSpc>
                <a:spcPct val="100000"/>
              </a:lnSpc>
              <a:spcBef>
                <a:spcPts val="295"/>
              </a:spcBef>
              <a:buSzPct val="94736"/>
              <a:buChar char="○"/>
              <a:tabLst>
                <a:tab pos="50165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Quotas are implemented on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per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volume</a:t>
            </a:r>
            <a:r>
              <a:rPr dirty="0" sz="19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basis</a:t>
            </a:r>
            <a:endParaRPr sz="1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595959"/>
              </a:buClr>
              <a:buFont typeface="Arial"/>
              <a:buChar char="○"/>
            </a:pPr>
            <a:endParaRPr sz="2150">
              <a:latin typeface="Arial"/>
              <a:cs typeface="Arial"/>
            </a:endParaRPr>
          </a:p>
          <a:p>
            <a:pPr marL="226695" indent="-204470">
              <a:lnSpc>
                <a:spcPct val="100000"/>
              </a:lnSpc>
              <a:buSzPct val="66666"/>
              <a:buChar char="●"/>
              <a:tabLst>
                <a:tab pos="227329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Read-Only</a:t>
            </a:r>
            <a:r>
              <a:rPr dirty="0" sz="24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Replication</a:t>
            </a:r>
            <a:endParaRPr sz="2400">
              <a:latin typeface="Arial"/>
              <a:cs typeface="Arial"/>
            </a:endParaRPr>
          </a:p>
          <a:p>
            <a:pPr lvl="1" marL="501015" indent="-207645">
              <a:lnSpc>
                <a:spcPct val="100000"/>
              </a:lnSpc>
              <a:spcBef>
                <a:spcPts val="275"/>
              </a:spcBef>
              <a:buSzPct val="94736"/>
              <a:buChar char="○"/>
              <a:tabLst>
                <a:tab pos="50165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Improves availability and balances</a:t>
            </a:r>
            <a:r>
              <a:rPr dirty="0" sz="19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load</a:t>
            </a:r>
            <a:endParaRPr sz="1900">
              <a:latin typeface="Arial"/>
              <a:cs typeface="Arial"/>
            </a:endParaRPr>
          </a:p>
          <a:p>
            <a:pPr lvl="1" marL="501015" indent="-207645">
              <a:lnSpc>
                <a:spcPct val="100000"/>
              </a:lnSpc>
              <a:spcBef>
                <a:spcPts val="370"/>
              </a:spcBef>
              <a:buSzPct val="94736"/>
              <a:buChar char="○"/>
              <a:tabLst>
                <a:tab pos="50165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No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callback</a:t>
            </a:r>
            <a:r>
              <a:rPr dirty="0" sz="19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needed</a:t>
            </a:r>
            <a:endParaRPr sz="1900">
              <a:latin typeface="Arial"/>
              <a:cs typeface="Arial"/>
            </a:endParaRPr>
          </a:p>
          <a:p>
            <a:pPr lvl="1" marL="501015" marR="5080" indent="-207010">
              <a:lnSpc>
                <a:spcPts val="2020"/>
              </a:lnSpc>
              <a:spcBef>
                <a:spcPts val="630"/>
              </a:spcBef>
              <a:buSzPct val="94736"/>
              <a:buChar char="○"/>
              <a:tabLst>
                <a:tab pos="501650" algn="l"/>
                <a:tab pos="5969635" algn="l"/>
                <a:tab pos="716153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volume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location database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specifies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server containing	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the 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read-write copy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of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a volume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list</a:t>
            </a:r>
            <a:r>
              <a:rPr dirty="0" sz="19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 read-only	replication</a:t>
            </a:r>
            <a:r>
              <a:rPr dirty="0" sz="1900" spc="-10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sites</a:t>
            </a:r>
            <a:endParaRPr sz="1900">
              <a:latin typeface="Arial"/>
              <a:cs typeface="Arial"/>
            </a:endParaRPr>
          </a:p>
          <a:p>
            <a:pPr marL="226695" indent="-204470">
              <a:lnSpc>
                <a:spcPct val="100000"/>
              </a:lnSpc>
              <a:spcBef>
                <a:spcPts val="1470"/>
              </a:spcBef>
              <a:buSzPct val="66666"/>
              <a:buChar char="●"/>
              <a:tabLst>
                <a:tab pos="227329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Backup</a:t>
            </a:r>
            <a:endParaRPr sz="2400">
              <a:latin typeface="Arial"/>
              <a:cs typeface="Arial"/>
            </a:endParaRPr>
          </a:p>
          <a:p>
            <a:pPr lvl="1" marL="501015" indent="-207645">
              <a:lnSpc>
                <a:spcPct val="100000"/>
              </a:lnSpc>
              <a:spcBef>
                <a:spcPts val="300"/>
              </a:spcBef>
              <a:buSzPct val="94736"/>
              <a:buChar char="○"/>
              <a:tabLst>
                <a:tab pos="501650" algn="l"/>
              </a:tabLst>
            </a:pPr>
            <a:r>
              <a:rPr dirty="0" sz="1900" spc="-20">
                <a:solidFill>
                  <a:srgbClr val="595959"/>
                </a:solidFill>
                <a:latin typeface="Arial"/>
                <a:cs typeface="Arial"/>
              </a:rPr>
              <a:t>Volumes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form the basis of the backup and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restoration</a:t>
            </a:r>
            <a:r>
              <a:rPr dirty="0" sz="19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mechanism</a:t>
            </a:r>
            <a:endParaRPr sz="1900">
              <a:latin typeface="Arial"/>
              <a:cs typeface="Arial"/>
            </a:endParaRPr>
          </a:p>
          <a:p>
            <a:pPr lvl="1" marL="501015" indent="-207645">
              <a:lnSpc>
                <a:spcPct val="100000"/>
              </a:lnSpc>
              <a:spcBef>
                <a:spcPts val="370"/>
              </a:spcBef>
              <a:buSzPct val="94736"/>
              <a:buChar char="○"/>
              <a:tabLst>
                <a:tab pos="50165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Create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frozen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snapshot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of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a read-only clone,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then transfer</a:t>
            </a:r>
            <a:r>
              <a:rPr dirty="0" sz="1900" spc="-7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it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91"/>
            <a:ext cx="2584450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Conclusions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1827373"/>
            <a:ext cx="9617710" cy="396303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216535" marR="890905" indent="-204470">
              <a:lnSpc>
                <a:spcPts val="2700"/>
              </a:lnSpc>
              <a:spcBef>
                <a:spcPts val="340"/>
              </a:spcBef>
              <a:buSzPct val="66666"/>
              <a:buChar char="●"/>
              <a:tabLst>
                <a:tab pos="2171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Design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changes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in the Prototype Andrew File System</a:t>
            </a:r>
            <a:r>
              <a:rPr dirty="0" sz="2400" spc="-229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improved 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scalability</a:t>
            </a:r>
            <a:r>
              <a:rPr dirty="0" sz="24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595959"/>
                </a:solidFill>
                <a:latin typeface="Arial"/>
                <a:cs typeface="Arial"/>
              </a:rPr>
              <a:t>considerably.</a:t>
            </a:r>
            <a:endParaRPr sz="2400">
              <a:latin typeface="Arial"/>
              <a:cs typeface="Arial"/>
            </a:endParaRPr>
          </a:p>
          <a:p>
            <a:pPr lvl="1" marL="490855" marR="5080" indent="-207010">
              <a:lnSpc>
                <a:spcPts val="2020"/>
              </a:lnSpc>
              <a:spcBef>
                <a:spcPts val="595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Changes in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cache validation check,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file naming, and process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management make</a:t>
            </a:r>
            <a:r>
              <a:rPr dirty="0" sz="1900" spc="-2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AFS  having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more</a:t>
            </a:r>
            <a:r>
              <a:rPr dirty="0" sz="19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15">
                <a:solidFill>
                  <a:srgbClr val="595959"/>
                </a:solidFill>
                <a:latin typeface="Arial"/>
                <a:cs typeface="Arial"/>
              </a:rPr>
              <a:t>scalability.</a:t>
            </a:r>
            <a:endParaRPr sz="19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225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At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load of 20, the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system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was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still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not</a:t>
            </a:r>
            <a:r>
              <a:rPr dirty="0" sz="190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saturated.</a:t>
            </a:r>
            <a:endParaRPr sz="19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70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A server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using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revised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Andrew File System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can serve more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than 50</a:t>
            </a:r>
            <a:r>
              <a:rPr dirty="0" sz="1900" spc="-28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users.</a:t>
            </a:r>
            <a:endParaRPr sz="1900">
              <a:latin typeface="Arial"/>
              <a:cs typeface="Arial"/>
            </a:endParaRPr>
          </a:p>
          <a:p>
            <a:pPr marL="216535" marR="32384" indent="-201930">
              <a:lnSpc>
                <a:spcPts val="2620"/>
              </a:lnSpc>
              <a:spcBef>
                <a:spcPts val="580"/>
              </a:spcBef>
              <a:buSzPct val="58333"/>
              <a:buChar char="●"/>
              <a:tabLst>
                <a:tab pos="2171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The design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choice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gives AFS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more scalability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and better</a:t>
            </a:r>
            <a:r>
              <a:rPr dirty="0" sz="2400" spc="-229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performance  than the other</a:t>
            </a:r>
            <a:r>
              <a:rPr dirty="0" sz="24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systems.</a:t>
            </a:r>
            <a:endParaRPr sz="24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375"/>
              </a:spcBef>
              <a:buSzPct val="94736"/>
              <a:buChar char="○"/>
              <a:tabLst>
                <a:tab pos="491490" algn="l"/>
              </a:tabLst>
            </a:pP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Whole-file transfer and less </a:t>
            </a:r>
            <a:r>
              <a:rPr dirty="0" sz="1900">
                <a:solidFill>
                  <a:srgbClr val="595959"/>
                </a:solidFill>
                <a:latin typeface="Arial"/>
                <a:cs typeface="Arial"/>
              </a:rPr>
              <a:t>server</a:t>
            </a:r>
            <a:r>
              <a:rPr dirty="0" sz="19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95959"/>
                </a:solidFill>
                <a:latin typeface="Arial"/>
                <a:cs typeface="Arial"/>
              </a:rPr>
              <a:t>intervention.</a:t>
            </a:r>
            <a:endParaRPr sz="1900">
              <a:latin typeface="Arial"/>
              <a:cs typeface="Arial"/>
            </a:endParaRPr>
          </a:p>
          <a:p>
            <a:pPr marL="216535" marR="849630" indent="-204470">
              <a:lnSpc>
                <a:spcPts val="2720"/>
              </a:lnSpc>
              <a:spcBef>
                <a:spcPts val="1714"/>
              </a:spcBef>
              <a:buSzPct val="66666"/>
              <a:buChar char="●"/>
              <a:tabLst>
                <a:tab pos="217170" algn="l"/>
              </a:tabLst>
            </a:pPr>
            <a:r>
              <a:rPr dirty="0" sz="2400" spc="-25">
                <a:solidFill>
                  <a:srgbClr val="595959"/>
                </a:solidFill>
                <a:latin typeface="Arial"/>
                <a:cs typeface="Arial"/>
              </a:rPr>
              <a:t>Volumes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provide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level of Operational </a:t>
            </a:r>
            <a:r>
              <a:rPr dirty="0" sz="2400" spc="-10">
                <a:solidFill>
                  <a:srgbClr val="595959"/>
                </a:solidFill>
                <a:latin typeface="Arial"/>
                <a:cs typeface="Arial"/>
              </a:rPr>
              <a:t>Transparency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that is not 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supported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by any other file</a:t>
            </a:r>
            <a:r>
              <a:rPr dirty="0" sz="24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system.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62"/>
            <a:ext cx="541591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Andrew File</a:t>
            </a:r>
            <a:r>
              <a:rPr dirty="0" spc="-90"/>
              <a:t> </a:t>
            </a:r>
            <a:r>
              <a:rPr dirty="0" spc="-5"/>
              <a:t>System(AFS)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1869" y="1828796"/>
            <a:ext cx="8595360" cy="4351655"/>
          </a:xfrm>
          <a:prstGeom prst="rect">
            <a:avLst/>
          </a:prstGeom>
          <a:ln w="9524">
            <a:solidFill>
              <a:srgbClr val="FF0000"/>
            </a:solidFill>
          </a:ln>
        </p:spPr>
        <p:txBody>
          <a:bodyPr wrap="square" lIns="0" tIns="218440" rIns="0" bIns="0" rtlCol="0" vert="horz">
            <a:spAutoFit/>
          </a:bodyPr>
          <a:lstStyle/>
          <a:p>
            <a:pPr marL="268605" indent="-173355">
              <a:lnSpc>
                <a:spcPct val="100000"/>
              </a:lnSpc>
              <a:spcBef>
                <a:spcPts val="1720"/>
              </a:spcBef>
              <a:buClr>
                <a:srgbClr val="595959"/>
              </a:buClr>
              <a:buSzPct val="60000"/>
              <a:buChar char="●"/>
              <a:tabLst>
                <a:tab pos="268605" algn="l"/>
              </a:tabLst>
            </a:pPr>
            <a:r>
              <a:rPr dirty="0" u="heavy" sz="20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Distributed File System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developed in</a:t>
            </a:r>
            <a:r>
              <a:rPr dirty="0" sz="2000" spc="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CMU</a:t>
            </a:r>
            <a:endParaRPr sz="2000">
              <a:latin typeface="Arial"/>
              <a:cs typeface="Arial"/>
            </a:endParaRPr>
          </a:p>
          <a:p>
            <a:pPr lvl="1" marL="542925" indent="-176530">
              <a:lnSpc>
                <a:spcPct val="100000"/>
              </a:lnSpc>
              <a:spcBef>
                <a:spcPts val="375"/>
              </a:spcBef>
              <a:buSzPct val="93333"/>
              <a:buChar char="○"/>
              <a:tabLst>
                <a:tab pos="542925" algn="l"/>
              </a:tabLst>
            </a:pPr>
            <a:r>
              <a:rPr dirty="0" sz="1500">
                <a:solidFill>
                  <a:srgbClr val="595959"/>
                </a:solidFill>
                <a:latin typeface="Arial"/>
                <a:cs typeface="Arial"/>
              </a:rPr>
              <a:t>Multiple </a:t>
            </a:r>
            <a:r>
              <a:rPr dirty="0" sz="1500" spc="-5">
                <a:solidFill>
                  <a:srgbClr val="595959"/>
                </a:solidFill>
                <a:latin typeface="Arial"/>
                <a:cs typeface="Arial"/>
              </a:rPr>
              <a:t>users </a:t>
            </a:r>
            <a:r>
              <a:rPr dirty="0" sz="1500">
                <a:solidFill>
                  <a:srgbClr val="595959"/>
                </a:solidFill>
                <a:latin typeface="Arial"/>
                <a:cs typeface="Arial"/>
              </a:rPr>
              <a:t>share server’s </a:t>
            </a:r>
            <a:r>
              <a:rPr dirty="0" sz="1500" spc="-5">
                <a:solidFill>
                  <a:srgbClr val="595959"/>
                </a:solidFill>
                <a:latin typeface="Arial"/>
                <a:cs typeface="Arial"/>
              </a:rPr>
              <a:t>files and </a:t>
            </a:r>
            <a:r>
              <a:rPr dirty="0" sz="1500">
                <a:solidFill>
                  <a:srgbClr val="595959"/>
                </a:solidFill>
                <a:latin typeface="Arial"/>
                <a:cs typeface="Arial"/>
              </a:rPr>
              <a:t>storage</a:t>
            </a:r>
            <a:r>
              <a:rPr dirty="0" sz="1500" spc="-3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595959"/>
                </a:solidFill>
                <a:latin typeface="Arial"/>
                <a:cs typeface="Arial"/>
              </a:rPr>
              <a:t>resources</a:t>
            </a:r>
            <a:endParaRPr sz="1500">
              <a:latin typeface="Arial"/>
              <a:cs typeface="Arial"/>
            </a:endParaRPr>
          </a:p>
          <a:p>
            <a:pPr marL="268605" indent="-171450">
              <a:lnSpc>
                <a:spcPct val="100000"/>
              </a:lnSpc>
              <a:spcBef>
                <a:spcPts val="1530"/>
              </a:spcBef>
              <a:buSzPct val="52500"/>
              <a:buChar char="●"/>
              <a:tabLst>
                <a:tab pos="268605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Server-client architecture</a:t>
            </a:r>
            <a:r>
              <a:rPr dirty="0" sz="20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system.</a:t>
            </a:r>
            <a:endParaRPr sz="2000">
              <a:latin typeface="Arial"/>
              <a:cs typeface="Arial"/>
            </a:endParaRPr>
          </a:p>
          <a:p>
            <a:pPr lvl="1" marL="542925" indent="-176530">
              <a:lnSpc>
                <a:spcPct val="100000"/>
              </a:lnSpc>
              <a:spcBef>
                <a:spcPts val="345"/>
              </a:spcBef>
              <a:buSzPct val="93333"/>
              <a:buChar char="○"/>
              <a:tabLst>
                <a:tab pos="542925" algn="l"/>
              </a:tabLst>
            </a:pPr>
            <a:r>
              <a:rPr dirty="0" sz="1500" spc="-5">
                <a:solidFill>
                  <a:srgbClr val="595959"/>
                </a:solidFill>
                <a:latin typeface="Arial"/>
                <a:cs typeface="Arial"/>
              </a:rPr>
              <a:t>Presents </a:t>
            </a:r>
            <a:r>
              <a:rPr dirty="0" sz="15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500" spc="-5">
                <a:solidFill>
                  <a:srgbClr val="595959"/>
                </a:solidFill>
                <a:latin typeface="Arial"/>
                <a:cs typeface="Arial"/>
              </a:rPr>
              <a:t>homogeneous, location-transparent file name </a:t>
            </a:r>
            <a:r>
              <a:rPr dirty="0" sz="1500">
                <a:solidFill>
                  <a:srgbClr val="595959"/>
                </a:solidFill>
                <a:latin typeface="Arial"/>
                <a:cs typeface="Arial"/>
              </a:rPr>
              <a:t>space </a:t>
            </a:r>
            <a:r>
              <a:rPr dirty="0" sz="1500" spc="-5">
                <a:solidFill>
                  <a:srgbClr val="595959"/>
                </a:solidFill>
                <a:latin typeface="Arial"/>
                <a:cs typeface="Arial"/>
              </a:rPr>
              <a:t>to all the</a:t>
            </a:r>
            <a:r>
              <a:rPr dirty="0" sz="150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595959"/>
                </a:solidFill>
                <a:latin typeface="Arial"/>
                <a:cs typeface="Arial"/>
              </a:rPr>
              <a:t>clients</a:t>
            </a:r>
            <a:endParaRPr sz="1500">
              <a:latin typeface="Arial"/>
              <a:cs typeface="Arial"/>
            </a:endParaRPr>
          </a:p>
          <a:p>
            <a:pPr marL="268605" indent="-183515">
              <a:lnSpc>
                <a:spcPct val="100000"/>
              </a:lnSpc>
              <a:spcBef>
                <a:spcPts val="1425"/>
              </a:spcBef>
              <a:buClr>
                <a:srgbClr val="595959"/>
              </a:buClr>
              <a:buSzPct val="60000"/>
              <a:buChar char="●"/>
              <a:tabLst>
                <a:tab pos="268605" algn="l"/>
              </a:tabLst>
            </a:pPr>
            <a:r>
              <a:rPr dirty="0" u="heavy" sz="20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Caching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in Distributed File</a:t>
            </a:r>
            <a:r>
              <a:rPr dirty="0" sz="20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lvl="1" marL="542925" indent="-160655">
              <a:lnSpc>
                <a:spcPct val="100000"/>
              </a:lnSpc>
              <a:spcBef>
                <a:spcPts val="475"/>
              </a:spcBef>
              <a:buSzPct val="80000"/>
              <a:buChar char="○"/>
              <a:tabLst>
                <a:tab pos="542925" algn="l"/>
              </a:tabLst>
            </a:pPr>
            <a:r>
              <a:rPr dirty="0" sz="1500" spc="-5">
                <a:solidFill>
                  <a:srgbClr val="595959"/>
                </a:solidFill>
                <a:latin typeface="Arial"/>
                <a:cs typeface="Arial"/>
              </a:rPr>
              <a:t>Reduce network </a:t>
            </a:r>
            <a:r>
              <a:rPr dirty="0" sz="1500" spc="-10">
                <a:solidFill>
                  <a:srgbClr val="595959"/>
                </a:solidFill>
                <a:latin typeface="Arial"/>
                <a:cs typeface="Arial"/>
              </a:rPr>
              <a:t>traffic </a:t>
            </a:r>
            <a:r>
              <a:rPr dirty="0" sz="1500" spc="-5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dirty="0" sz="1500">
                <a:solidFill>
                  <a:srgbClr val="595959"/>
                </a:solidFill>
                <a:latin typeface="Arial"/>
                <a:cs typeface="Arial"/>
              </a:rPr>
              <a:t>server</a:t>
            </a:r>
            <a:r>
              <a:rPr dirty="0" sz="1500" spc="-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595959"/>
                </a:solidFill>
                <a:latin typeface="Arial"/>
                <a:cs typeface="Arial"/>
              </a:rPr>
              <a:t>contention</a:t>
            </a:r>
            <a:endParaRPr sz="1500">
              <a:latin typeface="Arial"/>
              <a:cs typeface="Arial"/>
            </a:endParaRPr>
          </a:p>
          <a:p>
            <a:pPr lvl="1" marL="542925" indent="-176530">
              <a:lnSpc>
                <a:spcPct val="100000"/>
              </a:lnSpc>
              <a:spcBef>
                <a:spcPts val="450"/>
              </a:spcBef>
              <a:buSzPct val="93333"/>
              <a:buChar char="○"/>
              <a:tabLst>
                <a:tab pos="542925" algn="l"/>
              </a:tabLst>
            </a:pPr>
            <a:r>
              <a:rPr dirty="0" u="heavy" sz="1500" spc="-5">
                <a:solidFill>
                  <a:srgbClr val="595959"/>
                </a:solidFill>
                <a:uFill>
                  <a:solidFill>
                    <a:srgbClr val="595959"/>
                  </a:solidFill>
                </a:uFill>
                <a:latin typeface="Arial"/>
                <a:cs typeface="Arial"/>
              </a:rPr>
              <a:t>Whole-file</a:t>
            </a:r>
            <a:r>
              <a:rPr dirty="0" u="heavy" sz="1500" spc="-10">
                <a:solidFill>
                  <a:srgbClr val="595959"/>
                </a:solidFill>
                <a:uFill>
                  <a:solidFill>
                    <a:srgbClr val="595959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500">
                <a:solidFill>
                  <a:srgbClr val="595959"/>
                </a:solidFill>
                <a:uFill>
                  <a:solidFill>
                    <a:srgbClr val="595959"/>
                  </a:solidFill>
                </a:uFill>
                <a:latin typeface="Arial"/>
                <a:cs typeface="Arial"/>
              </a:rPr>
              <a:t>caching</a:t>
            </a:r>
            <a:endParaRPr sz="15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har char="○"/>
            </a:pPr>
            <a:endParaRPr sz="1350">
              <a:latin typeface="Arial"/>
              <a:cs typeface="Arial"/>
            </a:endParaRPr>
          </a:p>
          <a:p>
            <a:pPr marL="268605" indent="-161290">
              <a:lnSpc>
                <a:spcPct val="100000"/>
              </a:lnSpc>
              <a:buClr>
                <a:srgbClr val="595959"/>
              </a:buClr>
              <a:buSzPct val="52500"/>
              <a:buChar char="●"/>
              <a:tabLst>
                <a:tab pos="268605" algn="l"/>
              </a:tabLst>
            </a:pP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Scalability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is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most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important design goal of</a:t>
            </a:r>
            <a:r>
              <a:rPr dirty="0" sz="2000" spc="-114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AFS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97054" y="2147258"/>
            <a:ext cx="1118235" cy="1240790"/>
            <a:chOff x="3797054" y="2147258"/>
            <a:chExt cx="1118235" cy="1240790"/>
          </a:xfrm>
        </p:grpSpPr>
        <p:sp>
          <p:nvSpPr>
            <p:cNvPr id="3" name="object 3"/>
            <p:cNvSpPr/>
            <p:nvPr/>
          </p:nvSpPr>
          <p:spPr>
            <a:xfrm>
              <a:off x="3801817" y="2152020"/>
              <a:ext cx="1108710" cy="1231265"/>
            </a:xfrm>
            <a:custGeom>
              <a:avLst/>
              <a:gdLst/>
              <a:ahLst/>
              <a:cxnLst/>
              <a:rect l="l" t="t" r="r" b="b"/>
              <a:pathLst>
                <a:path w="1108710" h="1231264">
                  <a:moveTo>
                    <a:pt x="0" y="1230922"/>
                  </a:moveTo>
                  <a:lnTo>
                    <a:pt x="219599" y="1085997"/>
                  </a:lnTo>
                  <a:lnTo>
                    <a:pt x="172332" y="1079646"/>
                  </a:lnTo>
                  <a:lnTo>
                    <a:pt x="129859" y="1061723"/>
                  </a:lnTo>
                  <a:lnTo>
                    <a:pt x="93874" y="1033922"/>
                  </a:lnTo>
                  <a:lnTo>
                    <a:pt x="66073" y="997938"/>
                  </a:lnTo>
                  <a:lnTo>
                    <a:pt x="48150" y="955465"/>
                  </a:lnTo>
                  <a:lnTo>
                    <a:pt x="41799" y="908198"/>
                  </a:lnTo>
                  <a:lnTo>
                    <a:pt x="41799" y="177799"/>
                  </a:lnTo>
                  <a:lnTo>
                    <a:pt x="48150" y="130533"/>
                  </a:lnTo>
                  <a:lnTo>
                    <a:pt x="66073" y="88061"/>
                  </a:lnTo>
                  <a:lnTo>
                    <a:pt x="93874" y="52076"/>
                  </a:lnTo>
                  <a:lnTo>
                    <a:pt x="129859" y="24275"/>
                  </a:lnTo>
                  <a:lnTo>
                    <a:pt x="172332" y="6351"/>
                  </a:lnTo>
                  <a:lnTo>
                    <a:pt x="219599" y="0"/>
                  </a:lnTo>
                  <a:lnTo>
                    <a:pt x="930798" y="0"/>
                  </a:lnTo>
                  <a:lnTo>
                    <a:pt x="998835" y="13534"/>
                  </a:lnTo>
                  <a:lnTo>
                    <a:pt x="1056522" y="52077"/>
                  </a:lnTo>
                  <a:lnTo>
                    <a:pt x="1095066" y="109758"/>
                  </a:lnTo>
                  <a:lnTo>
                    <a:pt x="1108597" y="177799"/>
                  </a:lnTo>
                  <a:lnTo>
                    <a:pt x="1108597" y="908198"/>
                  </a:lnTo>
                  <a:lnTo>
                    <a:pt x="1102246" y="955465"/>
                  </a:lnTo>
                  <a:lnTo>
                    <a:pt x="1084323" y="997938"/>
                  </a:lnTo>
                  <a:lnTo>
                    <a:pt x="1056522" y="1033922"/>
                  </a:lnTo>
                  <a:lnTo>
                    <a:pt x="1020538" y="1061723"/>
                  </a:lnTo>
                  <a:lnTo>
                    <a:pt x="978065" y="1079646"/>
                  </a:lnTo>
                  <a:lnTo>
                    <a:pt x="930798" y="1085997"/>
                  </a:lnTo>
                  <a:lnTo>
                    <a:pt x="486299" y="1085997"/>
                  </a:lnTo>
                  <a:lnTo>
                    <a:pt x="0" y="1230922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801817" y="2152020"/>
              <a:ext cx="1108710" cy="1231265"/>
            </a:xfrm>
            <a:custGeom>
              <a:avLst/>
              <a:gdLst/>
              <a:ahLst/>
              <a:cxnLst/>
              <a:rect l="l" t="t" r="r" b="b"/>
              <a:pathLst>
                <a:path w="1108710" h="1231264">
                  <a:moveTo>
                    <a:pt x="41799" y="177799"/>
                  </a:moveTo>
                  <a:lnTo>
                    <a:pt x="48150" y="130533"/>
                  </a:lnTo>
                  <a:lnTo>
                    <a:pt x="66073" y="88061"/>
                  </a:lnTo>
                  <a:lnTo>
                    <a:pt x="93874" y="52076"/>
                  </a:lnTo>
                  <a:lnTo>
                    <a:pt x="129858" y="24275"/>
                  </a:lnTo>
                  <a:lnTo>
                    <a:pt x="172332" y="6351"/>
                  </a:lnTo>
                  <a:lnTo>
                    <a:pt x="219599" y="0"/>
                  </a:lnTo>
                  <a:lnTo>
                    <a:pt x="486299" y="0"/>
                  </a:lnTo>
                  <a:lnTo>
                    <a:pt x="930798" y="0"/>
                  </a:lnTo>
                  <a:lnTo>
                    <a:pt x="965644" y="3447"/>
                  </a:lnTo>
                  <a:lnTo>
                    <a:pt x="998835" y="13534"/>
                  </a:lnTo>
                  <a:lnTo>
                    <a:pt x="1056522" y="52077"/>
                  </a:lnTo>
                  <a:lnTo>
                    <a:pt x="1095066" y="109758"/>
                  </a:lnTo>
                  <a:lnTo>
                    <a:pt x="1108597" y="177799"/>
                  </a:lnTo>
                  <a:lnTo>
                    <a:pt x="1108597" y="633498"/>
                  </a:lnTo>
                  <a:lnTo>
                    <a:pt x="1108597" y="904998"/>
                  </a:lnTo>
                  <a:lnTo>
                    <a:pt x="1108597" y="908198"/>
                  </a:lnTo>
                  <a:lnTo>
                    <a:pt x="1102246" y="955465"/>
                  </a:lnTo>
                  <a:lnTo>
                    <a:pt x="1084323" y="997938"/>
                  </a:lnTo>
                  <a:lnTo>
                    <a:pt x="1056522" y="1033922"/>
                  </a:lnTo>
                  <a:lnTo>
                    <a:pt x="1020538" y="1061723"/>
                  </a:lnTo>
                  <a:lnTo>
                    <a:pt x="978065" y="1079646"/>
                  </a:lnTo>
                  <a:lnTo>
                    <a:pt x="930798" y="1085997"/>
                  </a:lnTo>
                  <a:lnTo>
                    <a:pt x="486299" y="1085997"/>
                  </a:lnTo>
                  <a:lnTo>
                    <a:pt x="0" y="1230922"/>
                  </a:lnTo>
                  <a:lnTo>
                    <a:pt x="219599" y="1085997"/>
                  </a:lnTo>
                  <a:lnTo>
                    <a:pt x="172332" y="1079646"/>
                  </a:lnTo>
                  <a:lnTo>
                    <a:pt x="129858" y="1061723"/>
                  </a:lnTo>
                  <a:lnTo>
                    <a:pt x="93874" y="1033922"/>
                  </a:lnTo>
                  <a:lnTo>
                    <a:pt x="66073" y="997938"/>
                  </a:lnTo>
                  <a:lnTo>
                    <a:pt x="48150" y="955465"/>
                  </a:lnTo>
                  <a:lnTo>
                    <a:pt x="41799" y="908198"/>
                  </a:lnTo>
                  <a:lnTo>
                    <a:pt x="41799" y="904998"/>
                  </a:lnTo>
                  <a:lnTo>
                    <a:pt x="41799" y="633498"/>
                  </a:lnTo>
                  <a:lnTo>
                    <a:pt x="41799" y="177799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092841" y="2366995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236999" y="276299"/>
                  </a:moveTo>
                  <a:lnTo>
                    <a:pt x="0" y="276299"/>
                  </a:lnTo>
                  <a:lnTo>
                    <a:pt x="0" y="0"/>
                  </a:ln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close/>
                </a:path>
              </a:pathLst>
            </a:custGeom>
            <a:solidFill>
              <a:srgbClr val="E9D1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092841" y="2366995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0" y="0"/>
                  </a:move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lnTo>
                    <a:pt x="0" y="27629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191866" y="2432820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236999" y="276299"/>
                  </a:moveTo>
                  <a:lnTo>
                    <a:pt x="0" y="276299"/>
                  </a:lnTo>
                  <a:lnTo>
                    <a:pt x="0" y="0"/>
                  </a:ln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close/>
                </a:path>
              </a:pathLst>
            </a:custGeom>
            <a:solidFill>
              <a:srgbClr val="FBE4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191866" y="2432820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0" y="0"/>
                  </a:move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lnTo>
                    <a:pt x="0" y="27629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252841" y="2500694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236999" y="276299"/>
                  </a:moveTo>
                  <a:lnTo>
                    <a:pt x="0" y="276299"/>
                  </a:lnTo>
                  <a:lnTo>
                    <a:pt x="0" y="0"/>
                  </a:ln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close/>
                </a:path>
              </a:pathLst>
            </a:custGeom>
            <a:solidFill>
              <a:srgbClr val="CFDF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252841" y="2500694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0" y="0"/>
                  </a:move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lnTo>
                    <a:pt x="0" y="27629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329841" y="2556869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236999" y="276299"/>
                  </a:moveTo>
                  <a:lnTo>
                    <a:pt x="0" y="276299"/>
                  </a:lnTo>
                  <a:lnTo>
                    <a:pt x="0" y="0"/>
                  </a:ln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close/>
                </a:path>
              </a:pathLst>
            </a:custGeom>
            <a:solidFill>
              <a:srgbClr val="FBE4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329841" y="2556869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0" y="0"/>
                  </a:move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lnTo>
                    <a:pt x="0" y="27629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428865" y="2643294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236999" y="276299"/>
                  </a:moveTo>
                  <a:lnTo>
                    <a:pt x="0" y="276299"/>
                  </a:lnTo>
                  <a:lnTo>
                    <a:pt x="0" y="0"/>
                  </a:ln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close/>
                </a:path>
              </a:pathLst>
            </a:custGeom>
            <a:solidFill>
              <a:srgbClr val="CFDF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428865" y="2643294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0" y="0"/>
                  </a:move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lnTo>
                    <a:pt x="0" y="27629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489840" y="2709119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236999" y="276299"/>
                  </a:moveTo>
                  <a:lnTo>
                    <a:pt x="0" y="276299"/>
                  </a:lnTo>
                  <a:lnTo>
                    <a:pt x="0" y="0"/>
                  </a:ln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close/>
                </a:path>
              </a:pathLst>
            </a:custGeom>
            <a:solidFill>
              <a:srgbClr val="CFDF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489840" y="2709119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89" h="276860">
                  <a:moveTo>
                    <a:pt x="0" y="0"/>
                  </a:move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lnTo>
                    <a:pt x="0" y="27629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334894" y="1071762"/>
            <a:ext cx="6794500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Andrew File System</a:t>
            </a:r>
            <a:r>
              <a:rPr dirty="0" spc="-290"/>
              <a:t> </a:t>
            </a:r>
            <a:r>
              <a:rPr dirty="0" spc="-5"/>
              <a:t>Architecture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2803806" y="3020531"/>
            <a:ext cx="826135" cy="880744"/>
            <a:chOff x="2803806" y="3020531"/>
            <a:chExt cx="826135" cy="880744"/>
          </a:xfrm>
        </p:grpSpPr>
        <p:sp>
          <p:nvSpPr>
            <p:cNvPr id="19" name="object 19"/>
            <p:cNvSpPr/>
            <p:nvPr/>
          </p:nvSpPr>
          <p:spPr>
            <a:xfrm>
              <a:off x="2808569" y="3189918"/>
              <a:ext cx="243840" cy="388620"/>
            </a:xfrm>
            <a:custGeom>
              <a:avLst/>
              <a:gdLst/>
              <a:ahLst/>
              <a:cxnLst/>
              <a:rect l="l" t="t" r="r" b="b"/>
              <a:pathLst>
                <a:path w="243839" h="388620">
                  <a:moveTo>
                    <a:pt x="243374" y="388274"/>
                  </a:moveTo>
                  <a:lnTo>
                    <a:pt x="0" y="388274"/>
                  </a:lnTo>
                  <a:lnTo>
                    <a:pt x="0" y="0"/>
                  </a:lnTo>
                  <a:lnTo>
                    <a:pt x="243374" y="0"/>
                  </a:lnTo>
                  <a:lnTo>
                    <a:pt x="243374" y="388274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051943" y="3025293"/>
              <a:ext cx="165100" cy="553085"/>
            </a:xfrm>
            <a:custGeom>
              <a:avLst/>
              <a:gdLst/>
              <a:ahLst/>
              <a:cxnLst/>
              <a:rect l="l" t="t" r="r" b="b"/>
              <a:pathLst>
                <a:path w="165100" h="553085">
                  <a:moveTo>
                    <a:pt x="0" y="552898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164624" y="388274"/>
                  </a:lnTo>
                  <a:lnTo>
                    <a:pt x="0" y="552898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808569" y="3025293"/>
              <a:ext cx="408305" cy="165100"/>
            </a:xfrm>
            <a:custGeom>
              <a:avLst/>
              <a:gdLst/>
              <a:ahLst/>
              <a:cxnLst/>
              <a:rect l="l" t="t" r="r" b="b"/>
              <a:pathLst>
                <a:path w="408305" h="165100">
                  <a:moveTo>
                    <a:pt x="243374" y="164624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407999" y="0"/>
                  </a:lnTo>
                  <a:lnTo>
                    <a:pt x="243374" y="164624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808569" y="3025293"/>
              <a:ext cx="408305" cy="553085"/>
            </a:xfrm>
            <a:custGeom>
              <a:avLst/>
              <a:gdLst/>
              <a:ahLst/>
              <a:cxnLst/>
              <a:rect l="l" t="t" r="r" b="b"/>
              <a:pathLst>
                <a:path w="408305" h="553085">
                  <a:moveTo>
                    <a:pt x="0" y="164624"/>
                  </a:moveTo>
                  <a:lnTo>
                    <a:pt x="164624" y="0"/>
                  </a:lnTo>
                  <a:lnTo>
                    <a:pt x="407999" y="0"/>
                  </a:lnTo>
                  <a:lnTo>
                    <a:pt x="407999" y="388274"/>
                  </a:lnTo>
                  <a:lnTo>
                    <a:pt x="243374" y="552898"/>
                  </a:lnTo>
                  <a:lnTo>
                    <a:pt x="0" y="552898"/>
                  </a:lnTo>
                  <a:lnTo>
                    <a:pt x="0" y="164624"/>
                  </a:lnTo>
                  <a:close/>
                </a:path>
                <a:path w="408305" h="553085">
                  <a:moveTo>
                    <a:pt x="0" y="164624"/>
                  </a:moveTo>
                  <a:lnTo>
                    <a:pt x="243374" y="164624"/>
                  </a:lnTo>
                  <a:lnTo>
                    <a:pt x="407999" y="0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051943" y="3189918"/>
              <a:ext cx="0" cy="165735"/>
            </a:xfrm>
            <a:custGeom>
              <a:avLst/>
              <a:gdLst/>
              <a:ahLst/>
              <a:cxnLst/>
              <a:rect l="l" t="t" r="r" b="b"/>
              <a:pathLst>
                <a:path w="0" h="165735">
                  <a:moveTo>
                    <a:pt x="0" y="0"/>
                  </a:moveTo>
                  <a:lnTo>
                    <a:pt x="0" y="165549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013618" y="3355468"/>
              <a:ext cx="243840" cy="388620"/>
            </a:xfrm>
            <a:custGeom>
              <a:avLst/>
              <a:gdLst/>
              <a:ahLst/>
              <a:cxnLst/>
              <a:rect l="l" t="t" r="r" b="b"/>
              <a:pathLst>
                <a:path w="243839" h="388620">
                  <a:moveTo>
                    <a:pt x="243374" y="388274"/>
                  </a:moveTo>
                  <a:lnTo>
                    <a:pt x="0" y="388274"/>
                  </a:lnTo>
                  <a:lnTo>
                    <a:pt x="0" y="0"/>
                  </a:lnTo>
                  <a:lnTo>
                    <a:pt x="243374" y="0"/>
                  </a:lnTo>
                  <a:lnTo>
                    <a:pt x="243374" y="388274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256993" y="3190843"/>
              <a:ext cx="165100" cy="553085"/>
            </a:xfrm>
            <a:custGeom>
              <a:avLst/>
              <a:gdLst/>
              <a:ahLst/>
              <a:cxnLst/>
              <a:rect l="l" t="t" r="r" b="b"/>
              <a:pathLst>
                <a:path w="165100" h="553085">
                  <a:moveTo>
                    <a:pt x="0" y="552898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164624" y="388274"/>
                  </a:lnTo>
                  <a:lnTo>
                    <a:pt x="0" y="552898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013618" y="3190843"/>
              <a:ext cx="408305" cy="165100"/>
            </a:xfrm>
            <a:custGeom>
              <a:avLst/>
              <a:gdLst/>
              <a:ahLst/>
              <a:cxnLst/>
              <a:rect l="l" t="t" r="r" b="b"/>
              <a:pathLst>
                <a:path w="408304" h="165100">
                  <a:moveTo>
                    <a:pt x="243374" y="164624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407999" y="0"/>
                  </a:lnTo>
                  <a:lnTo>
                    <a:pt x="243374" y="164624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013618" y="3190843"/>
              <a:ext cx="408305" cy="553085"/>
            </a:xfrm>
            <a:custGeom>
              <a:avLst/>
              <a:gdLst/>
              <a:ahLst/>
              <a:cxnLst/>
              <a:rect l="l" t="t" r="r" b="b"/>
              <a:pathLst>
                <a:path w="408304" h="553085">
                  <a:moveTo>
                    <a:pt x="0" y="164624"/>
                  </a:moveTo>
                  <a:lnTo>
                    <a:pt x="164624" y="0"/>
                  </a:lnTo>
                  <a:lnTo>
                    <a:pt x="407999" y="0"/>
                  </a:lnTo>
                  <a:lnTo>
                    <a:pt x="407999" y="388274"/>
                  </a:lnTo>
                  <a:lnTo>
                    <a:pt x="243374" y="552898"/>
                  </a:lnTo>
                  <a:lnTo>
                    <a:pt x="0" y="552898"/>
                  </a:lnTo>
                  <a:lnTo>
                    <a:pt x="0" y="164624"/>
                  </a:lnTo>
                  <a:close/>
                </a:path>
                <a:path w="408304" h="553085">
                  <a:moveTo>
                    <a:pt x="0" y="164624"/>
                  </a:moveTo>
                  <a:lnTo>
                    <a:pt x="243374" y="164624"/>
                  </a:lnTo>
                  <a:lnTo>
                    <a:pt x="407999" y="0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256993" y="3355468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w="0" h="152400">
                  <a:moveTo>
                    <a:pt x="0" y="0"/>
                  </a:moveTo>
                  <a:lnTo>
                    <a:pt x="0" y="152399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216568" y="3507867"/>
              <a:ext cx="243840" cy="388620"/>
            </a:xfrm>
            <a:custGeom>
              <a:avLst/>
              <a:gdLst/>
              <a:ahLst/>
              <a:cxnLst/>
              <a:rect l="l" t="t" r="r" b="b"/>
              <a:pathLst>
                <a:path w="243839" h="388620">
                  <a:moveTo>
                    <a:pt x="243374" y="388274"/>
                  </a:moveTo>
                  <a:lnTo>
                    <a:pt x="0" y="388274"/>
                  </a:lnTo>
                  <a:lnTo>
                    <a:pt x="0" y="0"/>
                  </a:lnTo>
                  <a:lnTo>
                    <a:pt x="243374" y="0"/>
                  </a:lnTo>
                  <a:lnTo>
                    <a:pt x="243374" y="388274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459942" y="3343243"/>
              <a:ext cx="165100" cy="553085"/>
            </a:xfrm>
            <a:custGeom>
              <a:avLst/>
              <a:gdLst/>
              <a:ahLst/>
              <a:cxnLst/>
              <a:rect l="l" t="t" r="r" b="b"/>
              <a:pathLst>
                <a:path w="165100" h="553085">
                  <a:moveTo>
                    <a:pt x="0" y="552898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164624" y="388274"/>
                  </a:lnTo>
                  <a:lnTo>
                    <a:pt x="0" y="552898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216568" y="3343243"/>
              <a:ext cx="408305" cy="165100"/>
            </a:xfrm>
            <a:custGeom>
              <a:avLst/>
              <a:gdLst/>
              <a:ahLst/>
              <a:cxnLst/>
              <a:rect l="l" t="t" r="r" b="b"/>
              <a:pathLst>
                <a:path w="408304" h="165100">
                  <a:moveTo>
                    <a:pt x="243374" y="164624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407999" y="0"/>
                  </a:lnTo>
                  <a:lnTo>
                    <a:pt x="243374" y="164624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216568" y="3343243"/>
              <a:ext cx="408305" cy="553085"/>
            </a:xfrm>
            <a:custGeom>
              <a:avLst/>
              <a:gdLst/>
              <a:ahLst/>
              <a:cxnLst/>
              <a:rect l="l" t="t" r="r" b="b"/>
              <a:pathLst>
                <a:path w="408304" h="553085">
                  <a:moveTo>
                    <a:pt x="0" y="164624"/>
                  </a:moveTo>
                  <a:lnTo>
                    <a:pt x="164624" y="0"/>
                  </a:lnTo>
                  <a:lnTo>
                    <a:pt x="407999" y="0"/>
                  </a:lnTo>
                  <a:lnTo>
                    <a:pt x="407999" y="388274"/>
                  </a:lnTo>
                  <a:lnTo>
                    <a:pt x="243374" y="552898"/>
                  </a:lnTo>
                  <a:lnTo>
                    <a:pt x="0" y="552898"/>
                  </a:lnTo>
                  <a:lnTo>
                    <a:pt x="0" y="164624"/>
                  </a:lnTo>
                  <a:close/>
                </a:path>
                <a:path w="408304" h="553085">
                  <a:moveTo>
                    <a:pt x="0" y="164624"/>
                  </a:moveTo>
                  <a:lnTo>
                    <a:pt x="243374" y="164624"/>
                  </a:lnTo>
                  <a:lnTo>
                    <a:pt x="407999" y="0"/>
                  </a:lnTo>
                </a:path>
                <a:path w="408304" h="553085">
                  <a:moveTo>
                    <a:pt x="243374" y="164624"/>
                  </a:moveTo>
                  <a:lnTo>
                    <a:pt x="243374" y="552898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2938948" y="4113400"/>
            <a:ext cx="6769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Servers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68522" y="4646352"/>
            <a:ext cx="3381375" cy="867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0355" indent="-288290">
              <a:lnSpc>
                <a:spcPts val="1664"/>
              </a:lnSpc>
              <a:spcBef>
                <a:spcPts val="100"/>
              </a:spcBef>
              <a:buChar char="-"/>
              <a:tabLst>
                <a:tab pos="300355" algn="l"/>
                <a:tab pos="300990" algn="l"/>
              </a:tabLst>
            </a:pPr>
            <a:r>
              <a:rPr dirty="0" sz="1400" spc="-5">
                <a:latin typeface="Arial"/>
                <a:cs typeface="Arial"/>
              </a:rPr>
              <a:t>It's disk </a:t>
            </a:r>
            <a:r>
              <a:rPr dirty="0" sz="1400">
                <a:latin typeface="Arial"/>
                <a:cs typeface="Arial"/>
              </a:rPr>
              <a:t>capacity </a:t>
            </a:r>
            <a:r>
              <a:rPr dirty="0" sz="1400" spc="-5">
                <a:latin typeface="Arial"/>
                <a:cs typeface="Arial"/>
              </a:rPr>
              <a:t>about 800 </a:t>
            </a:r>
            <a:r>
              <a:rPr dirty="0" sz="1400">
                <a:latin typeface="Arial"/>
                <a:cs typeface="Arial"/>
              </a:rPr>
              <a:t>~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1,200MB</a:t>
            </a:r>
            <a:endParaRPr sz="1400">
              <a:latin typeface="Arial"/>
              <a:cs typeface="Arial"/>
            </a:endParaRPr>
          </a:p>
          <a:p>
            <a:pPr marL="300355" indent="-288290">
              <a:lnSpc>
                <a:spcPts val="1650"/>
              </a:lnSpc>
              <a:buChar char="-"/>
              <a:tabLst>
                <a:tab pos="300355" algn="l"/>
                <a:tab pos="300990" algn="l"/>
              </a:tabLst>
            </a:pPr>
            <a:r>
              <a:rPr dirty="0" sz="1400" spc="-5">
                <a:latin typeface="Arial"/>
                <a:cs typeface="Arial"/>
              </a:rPr>
              <a:t>They holds all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files.</a:t>
            </a:r>
            <a:endParaRPr sz="1400">
              <a:latin typeface="Arial"/>
              <a:cs typeface="Arial"/>
            </a:endParaRPr>
          </a:p>
          <a:p>
            <a:pPr marL="300355" marR="5080" indent="-288290">
              <a:lnSpc>
                <a:spcPts val="1650"/>
              </a:lnSpc>
              <a:spcBef>
                <a:spcPts val="65"/>
              </a:spcBef>
              <a:buChar char="-"/>
              <a:tabLst>
                <a:tab pos="300355" algn="l"/>
                <a:tab pos="300990" algn="l"/>
              </a:tabLst>
            </a:pPr>
            <a:r>
              <a:rPr dirty="0" sz="1400" spc="-5">
                <a:latin typeface="Arial"/>
                <a:cs typeface="Arial"/>
              </a:rPr>
              <a:t>Server </a:t>
            </a:r>
            <a:r>
              <a:rPr dirty="0" sz="1400">
                <a:latin typeface="Arial"/>
                <a:cs typeface="Arial"/>
              </a:rPr>
              <a:t>received a request </a:t>
            </a:r>
            <a:r>
              <a:rPr dirty="0" sz="1400" spc="-5">
                <a:latin typeface="Arial"/>
                <a:cs typeface="Arial"/>
              </a:rPr>
              <a:t>for fetch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and  </a:t>
            </a:r>
            <a:r>
              <a:rPr dirty="0" sz="1400">
                <a:latin typeface="Arial"/>
                <a:cs typeface="Arial"/>
              </a:rPr>
              <a:t>store a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file.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81809" y="2676509"/>
            <a:ext cx="18065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Arial"/>
                <a:cs typeface="Arial"/>
              </a:rPr>
              <a:t>Workstations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(Client)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7197897" y="4545578"/>
            <a:ext cx="247015" cy="286385"/>
            <a:chOff x="7197897" y="4545578"/>
            <a:chExt cx="247015" cy="286385"/>
          </a:xfrm>
        </p:grpSpPr>
        <p:sp>
          <p:nvSpPr>
            <p:cNvPr id="37" name="object 37"/>
            <p:cNvSpPr/>
            <p:nvPr/>
          </p:nvSpPr>
          <p:spPr>
            <a:xfrm>
              <a:off x="7202660" y="4550340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90" h="276860">
                  <a:moveTo>
                    <a:pt x="236999" y="276299"/>
                  </a:moveTo>
                  <a:lnTo>
                    <a:pt x="0" y="276299"/>
                  </a:lnTo>
                  <a:lnTo>
                    <a:pt x="0" y="0"/>
                  </a:ln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close/>
                </a:path>
              </a:pathLst>
            </a:custGeom>
            <a:solidFill>
              <a:srgbClr val="FBE4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7202660" y="4550340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90" h="276860">
                  <a:moveTo>
                    <a:pt x="0" y="0"/>
                  </a:move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lnTo>
                    <a:pt x="0" y="27629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7675429" y="5013806"/>
            <a:ext cx="3893820" cy="867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0355" indent="-288290">
              <a:lnSpc>
                <a:spcPts val="1664"/>
              </a:lnSpc>
              <a:spcBef>
                <a:spcPts val="100"/>
              </a:spcBef>
              <a:buChar char="-"/>
              <a:tabLst>
                <a:tab pos="300355" algn="l"/>
                <a:tab pos="300990" algn="l"/>
              </a:tabLst>
            </a:pPr>
            <a:r>
              <a:rPr dirty="0" sz="1400" spc="-5">
                <a:latin typeface="Arial"/>
                <a:cs typeface="Arial"/>
              </a:rPr>
              <a:t>It's disk </a:t>
            </a:r>
            <a:r>
              <a:rPr dirty="0" sz="1400">
                <a:latin typeface="Arial"/>
                <a:cs typeface="Arial"/>
              </a:rPr>
              <a:t>capacity </a:t>
            </a:r>
            <a:r>
              <a:rPr dirty="0" sz="1400" spc="-5">
                <a:latin typeface="Arial"/>
                <a:cs typeface="Arial"/>
              </a:rPr>
              <a:t>about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65MB!</a:t>
            </a:r>
            <a:endParaRPr sz="1400">
              <a:latin typeface="Arial"/>
              <a:cs typeface="Arial"/>
            </a:endParaRPr>
          </a:p>
          <a:p>
            <a:pPr marL="300355" indent="-288290">
              <a:lnSpc>
                <a:spcPts val="1650"/>
              </a:lnSpc>
              <a:buChar char="-"/>
              <a:tabLst>
                <a:tab pos="300355" algn="l"/>
                <a:tab pos="300990" algn="l"/>
              </a:tabLst>
            </a:pPr>
            <a:r>
              <a:rPr dirty="0" sz="1400" spc="-5">
                <a:latin typeface="Arial"/>
                <a:cs typeface="Arial"/>
              </a:rPr>
              <a:t>It </a:t>
            </a:r>
            <a:r>
              <a:rPr dirty="0" sz="1400">
                <a:latin typeface="Arial"/>
                <a:cs typeface="Arial"/>
              </a:rPr>
              <a:t>caches </a:t>
            </a:r>
            <a:r>
              <a:rPr dirty="0" sz="1400" spc="-5">
                <a:latin typeface="Arial"/>
                <a:cs typeface="Arial"/>
              </a:rPr>
              <a:t>the files from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server</a:t>
            </a:r>
            <a:endParaRPr sz="1400">
              <a:latin typeface="Arial"/>
              <a:cs typeface="Arial"/>
            </a:endParaRPr>
          </a:p>
          <a:p>
            <a:pPr marL="300355" marR="5080" indent="-288290">
              <a:lnSpc>
                <a:spcPts val="1650"/>
              </a:lnSpc>
              <a:spcBef>
                <a:spcPts val="65"/>
              </a:spcBef>
              <a:buChar char="-"/>
              <a:tabLst>
                <a:tab pos="300355" algn="l"/>
                <a:tab pos="300990" algn="l"/>
              </a:tabLst>
            </a:pPr>
            <a:r>
              <a:rPr dirty="0" sz="1400" spc="-5">
                <a:latin typeface="Arial"/>
                <a:cs typeface="Arial"/>
              </a:rPr>
              <a:t>If </a:t>
            </a:r>
            <a:r>
              <a:rPr dirty="0" sz="1400">
                <a:latin typeface="Arial"/>
                <a:cs typeface="Arial"/>
              </a:rPr>
              <a:t>a client </a:t>
            </a:r>
            <a:r>
              <a:rPr dirty="0" sz="1400" spc="-5">
                <a:latin typeface="Arial"/>
                <a:cs typeface="Arial"/>
              </a:rPr>
              <a:t>needs </a:t>
            </a:r>
            <a:r>
              <a:rPr dirty="0" sz="1400">
                <a:latin typeface="Arial"/>
                <a:cs typeface="Arial"/>
              </a:rPr>
              <a:t>a </a:t>
            </a:r>
            <a:r>
              <a:rPr dirty="0" sz="1400" spc="-5">
                <a:latin typeface="Arial"/>
                <a:cs typeface="Arial"/>
              </a:rPr>
              <a:t>file, it fetch from </a:t>
            </a:r>
            <a:r>
              <a:rPr dirty="0" sz="1400">
                <a:latin typeface="Arial"/>
                <a:cs typeface="Arial"/>
              </a:rPr>
              <a:t>server </a:t>
            </a:r>
            <a:r>
              <a:rPr dirty="0" sz="1400" spc="-5">
                <a:latin typeface="Arial"/>
                <a:cs typeface="Arial"/>
              </a:rPr>
              <a:t>and  </a:t>
            </a:r>
            <a:r>
              <a:rPr dirty="0" sz="1400">
                <a:latin typeface="Arial"/>
                <a:cs typeface="Arial"/>
              </a:rPr>
              <a:t>save </a:t>
            </a:r>
            <a:r>
              <a:rPr dirty="0" sz="1400" spc="-5">
                <a:latin typeface="Arial"/>
                <a:cs typeface="Arial"/>
              </a:rPr>
              <a:t>it as </a:t>
            </a:r>
            <a:r>
              <a:rPr dirty="0" sz="1400">
                <a:latin typeface="Arial"/>
                <a:cs typeface="Arial"/>
              </a:rPr>
              <a:t>a </a:t>
            </a:r>
            <a:r>
              <a:rPr dirty="0" sz="1400" spc="-5">
                <a:latin typeface="Arial"/>
                <a:cs typeface="Arial"/>
              </a:rPr>
              <a:t>local </a:t>
            </a:r>
            <a:r>
              <a:rPr dirty="0" sz="1400" spc="-25">
                <a:latin typeface="Arial"/>
                <a:cs typeface="Arial"/>
              </a:rPr>
              <a:t>copy, </a:t>
            </a:r>
            <a:r>
              <a:rPr dirty="0" sz="1400">
                <a:latin typeface="Arial"/>
                <a:cs typeface="Arial"/>
              </a:rPr>
              <a:t>called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cache.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5347001" y="5224426"/>
            <a:ext cx="417830" cy="562610"/>
            <a:chOff x="5347001" y="5224426"/>
            <a:chExt cx="417830" cy="562610"/>
          </a:xfrm>
        </p:grpSpPr>
        <p:sp>
          <p:nvSpPr>
            <p:cNvPr id="41" name="object 41"/>
            <p:cNvSpPr/>
            <p:nvPr/>
          </p:nvSpPr>
          <p:spPr>
            <a:xfrm>
              <a:off x="5351764" y="5393813"/>
              <a:ext cx="243840" cy="388620"/>
            </a:xfrm>
            <a:custGeom>
              <a:avLst/>
              <a:gdLst/>
              <a:ahLst/>
              <a:cxnLst/>
              <a:rect l="l" t="t" r="r" b="b"/>
              <a:pathLst>
                <a:path w="243839" h="388620">
                  <a:moveTo>
                    <a:pt x="243374" y="388274"/>
                  </a:moveTo>
                  <a:lnTo>
                    <a:pt x="0" y="388274"/>
                  </a:lnTo>
                  <a:lnTo>
                    <a:pt x="0" y="0"/>
                  </a:lnTo>
                  <a:lnTo>
                    <a:pt x="243374" y="0"/>
                  </a:lnTo>
                  <a:lnTo>
                    <a:pt x="243374" y="388274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5595138" y="5229189"/>
              <a:ext cx="165100" cy="553085"/>
            </a:xfrm>
            <a:custGeom>
              <a:avLst/>
              <a:gdLst/>
              <a:ahLst/>
              <a:cxnLst/>
              <a:rect l="l" t="t" r="r" b="b"/>
              <a:pathLst>
                <a:path w="165100" h="553085">
                  <a:moveTo>
                    <a:pt x="0" y="552898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164624" y="388274"/>
                  </a:lnTo>
                  <a:lnTo>
                    <a:pt x="0" y="552898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5351764" y="5229189"/>
              <a:ext cx="408305" cy="165100"/>
            </a:xfrm>
            <a:custGeom>
              <a:avLst/>
              <a:gdLst/>
              <a:ahLst/>
              <a:cxnLst/>
              <a:rect l="l" t="t" r="r" b="b"/>
              <a:pathLst>
                <a:path w="408304" h="165100">
                  <a:moveTo>
                    <a:pt x="243374" y="164624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407999" y="0"/>
                  </a:lnTo>
                  <a:lnTo>
                    <a:pt x="243374" y="164624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5351764" y="5229189"/>
              <a:ext cx="408305" cy="553085"/>
            </a:xfrm>
            <a:custGeom>
              <a:avLst/>
              <a:gdLst/>
              <a:ahLst/>
              <a:cxnLst/>
              <a:rect l="l" t="t" r="r" b="b"/>
              <a:pathLst>
                <a:path w="408304" h="553085">
                  <a:moveTo>
                    <a:pt x="0" y="164624"/>
                  </a:moveTo>
                  <a:lnTo>
                    <a:pt x="164624" y="0"/>
                  </a:lnTo>
                  <a:lnTo>
                    <a:pt x="407999" y="0"/>
                  </a:lnTo>
                  <a:lnTo>
                    <a:pt x="407999" y="388274"/>
                  </a:lnTo>
                  <a:lnTo>
                    <a:pt x="243374" y="552898"/>
                  </a:lnTo>
                  <a:lnTo>
                    <a:pt x="0" y="552898"/>
                  </a:lnTo>
                  <a:lnTo>
                    <a:pt x="0" y="164624"/>
                  </a:lnTo>
                  <a:close/>
                </a:path>
                <a:path w="408304" h="553085">
                  <a:moveTo>
                    <a:pt x="0" y="164624"/>
                  </a:moveTo>
                  <a:lnTo>
                    <a:pt x="243374" y="164624"/>
                  </a:lnTo>
                  <a:lnTo>
                    <a:pt x="407999" y="0"/>
                  </a:lnTo>
                </a:path>
                <a:path w="408304" h="553085">
                  <a:moveTo>
                    <a:pt x="243374" y="164624"/>
                  </a:moveTo>
                  <a:lnTo>
                    <a:pt x="243374" y="552898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5" name="object 45"/>
          <p:cNvGrpSpPr/>
          <p:nvPr/>
        </p:nvGrpSpPr>
        <p:grpSpPr>
          <a:xfrm>
            <a:off x="6578774" y="4289928"/>
            <a:ext cx="417830" cy="562610"/>
            <a:chOff x="6578774" y="4289928"/>
            <a:chExt cx="417830" cy="562610"/>
          </a:xfrm>
        </p:grpSpPr>
        <p:sp>
          <p:nvSpPr>
            <p:cNvPr id="46" name="object 46"/>
            <p:cNvSpPr/>
            <p:nvPr/>
          </p:nvSpPr>
          <p:spPr>
            <a:xfrm>
              <a:off x="6583536" y="4459315"/>
              <a:ext cx="243840" cy="388620"/>
            </a:xfrm>
            <a:custGeom>
              <a:avLst/>
              <a:gdLst/>
              <a:ahLst/>
              <a:cxnLst/>
              <a:rect l="l" t="t" r="r" b="b"/>
              <a:pathLst>
                <a:path w="243840" h="388620">
                  <a:moveTo>
                    <a:pt x="243374" y="388274"/>
                  </a:moveTo>
                  <a:lnTo>
                    <a:pt x="0" y="388274"/>
                  </a:lnTo>
                  <a:lnTo>
                    <a:pt x="0" y="0"/>
                  </a:lnTo>
                  <a:lnTo>
                    <a:pt x="243374" y="0"/>
                  </a:lnTo>
                  <a:lnTo>
                    <a:pt x="243374" y="388274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6826911" y="4294691"/>
              <a:ext cx="165100" cy="553085"/>
            </a:xfrm>
            <a:custGeom>
              <a:avLst/>
              <a:gdLst/>
              <a:ahLst/>
              <a:cxnLst/>
              <a:rect l="l" t="t" r="r" b="b"/>
              <a:pathLst>
                <a:path w="165100" h="553085">
                  <a:moveTo>
                    <a:pt x="0" y="552898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164624" y="388274"/>
                  </a:lnTo>
                  <a:lnTo>
                    <a:pt x="0" y="552898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6583536" y="4294691"/>
              <a:ext cx="408305" cy="165100"/>
            </a:xfrm>
            <a:custGeom>
              <a:avLst/>
              <a:gdLst/>
              <a:ahLst/>
              <a:cxnLst/>
              <a:rect l="l" t="t" r="r" b="b"/>
              <a:pathLst>
                <a:path w="408304" h="165100">
                  <a:moveTo>
                    <a:pt x="243374" y="164624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407999" y="0"/>
                  </a:lnTo>
                  <a:lnTo>
                    <a:pt x="243374" y="164624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6583536" y="4294691"/>
              <a:ext cx="408305" cy="553085"/>
            </a:xfrm>
            <a:custGeom>
              <a:avLst/>
              <a:gdLst/>
              <a:ahLst/>
              <a:cxnLst/>
              <a:rect l="l" t="t" r="r" b="b"/>
              <a:pathLst>
                <a:path w="408304" h="553085">
                  <a:moveTo>
                    <a:pt x="0" y="164624"/>
                  </a:moveTo>
                  <a:lnTo>
                    <a:pt x="164624" y="0"/>
                  </a:lnTo>
                  <a:lnTo>
                    <a:pt x="407999" y="0"/>
                  </a:lnTo>
                  <a:lnTo>
                    <a:pt x="407999" y="388274"/>
                  </a:lnTo>
                  <a:lnTo>
                    <a:pt x="243374" y="552898"/>
                  </a:lnTo>
                  <a:lnTo>
                    <a:pt x="0" y="552898"/>
                  </a:lnTo>
                  <a:lnTo>
                    <a:pt x="0" y="164624"/>
                  </a:lnTo>
                  <a:close/>
                </a:path>
                <a:path w="408304" h="553085">
                  <a:moveTo>
                    <a:pt x="0" y="164624"/>
                  </a:moveTo>
                  <a:lnTo>
                    <a:pt x="243374" y="164624"/>
                  </a:lnTo>
                  <a:lnTo>
                    <a:pt x="407999" y="0"/>
                  </a:lnTo>
                </a:path>
                <a:path w="408304" h="553085">
                  <a:moveTo>
                    <a:pt x="243374" y="164624"/>
                  </a:moveTo>
                  <a:lnTo>
                    <a:pt x="243374" y="552898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0" name="object 50"/>
          <p:cNvGrpSpPr/>
          <p:nvPr/>
        </p:nvGrpSpPr>
        <p:grpSpPr>
          <a:xfrm>
            <a:off x="7876346" y="3445980"/>
            <a:ext cx="417830" cy="562610"/>
            <a:chOff x="7876346" y="3445980"/>
            <a:chExt cx="417830" cy="562610"/>
          </a:xfrm>
        </p:grpSpPr>
        <p:sp>
          <p:nvSpPr>
            <p:cNvPr id="51" name="object 51"/>
            <p:cNvSpPr/>
            <p:nvPr/>
          </p:nvSpPr>
          <p:spPr>
            <a:xfrm>
              <a:off x="7881108" y="3615367"/>
              <a:ext cx="243840" cy="388620"/>
            </a:xfrm>
            <a:custGeom>
              <a:avLst/>
              <a:gdLst/>
              <a:ahLst/>
              <a:cxnLst/>
              <a:rect l="l" t="t" r="r" b="b"/>
              <a:pathLst>
                <a:path w="243840" h="388620">
                  <a:moveTo>
                    <a:pt x="243374" y="388274"/>
                  </a:moveTo>
                  <a:lnTo>
                    <a:pt x="0" y="388274"/>
                  </a:lnTo>
                  <a:lnTo>
                    <a:pt x="0" y="0"/>
                  </a:lnTo>
                  <a:lnTo>
                    <a:pt x="243374" y="0"/>
                  </a:lnTo>
                  <a:lnTo>
                    <a:pt x="243374" y="388274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8124483" y="3450743"/>
              <a:ext cx="165100" cy="553085"/>
            </a:xfrm>
            <a:custGeom>
              <a:avLst/>
              <a:gdLst/>
              <a:ahLst/>
              <a:cxnLst/>
              <a:rect l="l" t="t" r="r" b="b"/>
              <a:pathLst>
                <a:path w="165100" h="553085">
                  <a:moveTo>
                    <a:pt x="0" y="552898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164624" y="388274"/>
                  </a:lnTo>
                  <a:lnTo>
                    <a:pt x="0" y="552898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7881108" y="3450743"/>
              <a:ext cx="408305" cy="165100"/>
            </a:xfrm>
            <a:custGeom>
              <a:avLst/>
              <a:gdLst/>
              <a:ahLst/>
              <a:cxnLst/>
              <a:rect l="l" t="t" r="r" b="b"/>
              <a:pathLst>
                <a:path w="408304" h="165100">
                  <a:moveTo>
                    <a:pt x="243374" y="164624"/>
                  </a:moveTo>
                  <a:lnTo>
                    <a:pt x="0" y="164624"/>
                  </a:lnTo>
                  <a:lnTo>
                    <a:pt x="164624" y="0"/>
                  </a:lnTo>
                  <a:lnTo>
                    <a:pt x="407999" y="0"/>
                  </a:lnTo>
                  <a:lnTo>
                    <a:pt x="243374" y="164624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7881108" y="3450743"/>
              <a:ext cx="408305" cy="553085"/>
            </a:xfrm>
            <a:custGeom>
              <a:avLst/>
              <a:gdLst/>
              <a:ahLst/>
              <a:cxnLst/>
              <a:rect l="l" t="t" r="r" b="b"/>
              <a:pathLst>
                <a:path w="408304" h="553085">
                  <a:moveTo>
                    <a:pt x="0" y="164624"/>
                  </a:moveTo>
                  <a:lnTo>
                    <a:pt x="164624" y="0"/>
                  </a:lnTo>
                  <a:lnTo>
                    <a:pt x="407999" y="0"/>
                  </a:lnTo>
                  <a:lnTo>
                    <a:pt x="407999" y="388274"/>
                  </a:lnTo>
                  <a:lnTo>
                    <a:pt x="243374" y="552898"/>
                  </a:lnTo>
                  <a:lnTo>
                    <a:pt x="0" y="552898"/>
                  </a:lnTo>
                  <a:lnTo>
                    <a:pt x="0" y="164624"/>
                  </a:lnTo>
                  <a:close/>
                </a:path>
                <a:path w="408304" h="553085">
                  <a:moveTo>
                    <a:pt x="0" y="164624"/>
                  </a:moveTo>
                  <a:lnTo>
                    <a:pt x="243374" y="164624"/>
                  </a:lnTo>
                  <a:lnTo>
                    <a:pt x="407999" y="0"/>
                  </a:lnTo>
                </a:path>
                <a:path w="408304" h="553085">
                  <a:moveTo>
                    <a:pt x="243374" y="164624"/>
                  </a:moveTo>
                  <a:lnTo>
                    <a:pt x="243374" y="552898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/>
          <p:cNvSpPr txBox="1"/>
          <p:nvPr/>
        </p:nvSpPr>
        <p:spPr>
          <a:xfrm>
            <a:off x="4983343" y="6009824"/>
            <a:ext cx="9607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Arial"/>
                <a:cs typeface="Arial"/>
              </a:rPr>
              <a:t>Workstation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215113" y="4990699"/>
            <a:ext cx="9607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Arial"/>
                <a:cs typeface="Arial"/>
              </a:rPr>
              <a:t>Workstation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512682" y="4113400"/>
            <a:ext cx="9607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Arial"/>
                <a:cs typeface="Arial"/>
              </a:rPr>
              <a:t>Workstation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4379903" y="3599305"/>
            <a:ext cx="2746375" cy="41275"/>
            <a:chOff x="4379903" y="3599305"/>
            <a:chExt cx="2746375" cy="41275"/>
          </a:xfrm>
        </p:grpSpPr>
        <p:sp>
          <p:nvSpPr>
            <p:cNvPr id="59" name="object 59"/>
            <p:cNvSpPr/>
            <p:nvPr/>
          </p:nvSpPr>
          <p:spPr>
            <a:xfrm>
              <a:off x="4427890" y="3619792"/>
              <a:ext cx="2650490" cy="0"/>
            </a:xfrm>
            <a:custGeom>
              <a:avLst/>
              <a:gdLst/>
              <a:ahLst/>
              <a:cxnLst/>
              <a:rect l="l" t="t" r="r" b="b"/>
              <a:pathLst>
                <a:path w="2650490" h="0">
                  <a:moveTo>
                    <a:pt x="0" y="0"/>
                  </a:moveTo>
                  <a:lnTo>
                    <a:pt x="2649894" y="0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4384666" y="3604067"/>
              <a:ext cx="43815" cy="31750"/>
            </a:xfrm>
            <a:custGeom>
              <a:avLst/>
              <a:gdLst/>
              <a:ahLst/>
              <a:cxnLst/>
              <a:rect l="l" t="t" r="r" b="b"/>
              <a:pathLst>
                <a:path w="43814" h="31750">
                  <a:moveTo>
                    <a:pt x="43224" y="31474"/>
                  </a:moveTo>
                  <a:lnTo>
                    <a:pt x="0" y="15724"/>
                  </a:lnTo>
                  <a:lnTo>
                    <a:pt x="43224" y="0"/>
                  </a:lnTo>
                  <a:lnTo>
                    <a:pt x="43224" y="31474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4384666" y="3604067"/>
              <a:ext cx="43815" cy="31750"/>
            </a:xfrm>
            <a:custGeom>
              <a:avLst/>
              <a:gdLst/>
              <a:ahLst/>
              <a:cxnLst/>
              <a:rect l="l" t="t" r="r" b="b"/>
              <a:pathLst>
                <a:path w="43814" h="31750">
                  <a:moveTo>
                    <a:pt x="43224" y="0"/>
                  </a:moveTo>
                  <a:lnTo>
                    <a:pt x="0" y="15724"/>
                  </a:lnTo>
                  <a:lnTo>
                    <a:pt x="43224" y="31474"/>
                  </a:lnTo>
                  <a:lnTo>
                    <a:pt x="43224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7077785" y="3604067"/>
              <a:ext cx="43815" cy="31750"/>
            </a:xfrm>
            <a:custGeom>
              <a:avLst/>
              <a:gdLst/>
              <a:ahLst/>
              <a:cxnLst/>
              <a:rect l="l" t="t" r="r" b="b"/>
              <a:pathLst>
                <a:path w="43815" h="31750">
                  <a:moveTo>
                    <a:pt x="0" y="31474"/>
                  </a:moveTo>
                  <a:lnTo>
                    <a:pt x="0" y="0"/>
                  </a:lnTo>
                  <a:lnTo>
                    <a:pt x="43224" y="15724"/>
                  </a:lnTo>
                  <a:lnTo>
                    <a:pt x="0" y="31474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7077785" y="3604067"/>
              <a:ext cx="43815" cy="31750"/>
            </a:xfrm>
            <a:custGeom>
              <a:avLst/>
              <a:gdLst/>
              <a:ahLst/>
              <a:cxnLst/>
              <a:rect l="l" t="t" r="r" b="b"/>
              <a:pathLst>
                <a:path w="43815" h="31750">
                  <a:moveTo>
                    <a:pt x="0" y="31474"/>
                  </a:moveTo>
                  <a:lnTo>
                    <a:pt x="43224" y="15724"/>
                  </a:lnTo>
                  <a:lnTo>
                    <a:pt x="0" y="0"/>
                  </a:lnTo>
                  <a:lnTo>
                    <a:pt x="0" y="31474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4" name="object 64"/>
          <p:cNvGrpSpPr/>
          <p:nvPr/>
        </p:nvGrpSpPr>
        <p:grpSpPr>
          <a:xfrm>
            <a:off x="4075004" y="4040704"/>
            <a:ext cx="2155825" cy="1153795"/>
            <a:chOff x="4075004" y="4040704"/>
            <a:chExt cx="2155825" cy="1153795"/>
          </a:xfrm>
        </p:grpSpPr>
        <p:sp>
          <p:nvSpPr>
            <p:cNvPr id="65" name="object 65"/>
            <p:cNvSpPr/>
            <p:nvPr/>
          </p:nvSpPr>
          <p:spPr>
            <a:xfrm>
              <a:off x="4229241" y="4060766"/>
              <a:ext cx="1954530" cy="467359"/>
            </a:xfrm>
            <a:custGeom>
              <a:avLst/>
              <a:gdLst/>
              <a:ahLst/>
              <a:cxnLst/>
              <a:rect l="l" t="t" r="r" b="b"/>
              <a:pathLst>
                <a:path w="1954529" h="467360">
                  <a:moveTo>
                    <a:pt x="0" y="0"/>
                  </a:moveTo>
                  <a:lnTo>
                    <a:pt x="1954346" y="467224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4187216" y="4045467"/>
              <a:ext cx="45720" cy="31115"/>
            </a:xfrm>
            <a:custGeom>
              <a:avLst/>
              <a:gdLst/>
              <a:ahLst/>
              <a:cxnLst/>
              <a:rect l="l" t="t" r="r" b="b"/>
              <a:pathLst>
                <a:path w="45720" h="31114">
                  <a:moveTo>
                    <a:pt x="38374" y="30599"/>
                  </a:moveTo>
                  <a:lnTo>
                    <a:pt x="0" y="5249"/>
                  </a:lnTo>
                  <a:lnTo>
                    <a:pt x="45699" y="0"/>
                  </a:lnTo>
                  <a:lnTo>
                    <a:pt x="38374" y="30599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4187216" y="4045467"/>
              <a:ext cx="45720" cy="31115"/>
            </a:xfrm>
            <a:custGeom>
              <a:avLst/>
              <a:gdLst/>
              <a:ahLst/>
              <a:cxnLst/>
              <a:rect l="l" t="t" r="r" b="b"/>
              <a:pathLst>
                <a:path w="45720" h="31114">
                  <a:moveTo>
                    <a:pt x="45699" y="0"/>
                  </a:moveTo>
                  <a:lnTo>
                    <a:pt x="0" y="5249"/>
                  </a:lnTo>
                  <a:lnTo>
                    <a:pt x="38374" y="30599"/>
                  </a:lnTo>
                  <a:lnTo>
                    <a:pt x="45699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6179912" y="4512691"/>
              <a:ext cx="45720" cy="31115"/>
            </a:xfrm>
            <a:custGeom>
              <a:avLst/>
              <a:gdLst/>
              <a:ahLst/>
              <a:cxnLst/>
              <a:rect l="l" t="t" r="r" b="b"/>
              <a:pathLst>
                <a:path w="45720" h="31114">
                  <a:moveTo>
                    <a:pt x="0" y="30599"/>
                  </a:moveTo>
                  <a:lnTo>
                    <a:pt x="7324" y="0"/>
                  </a:lnTo>
                  <a:lnTo>
                    <a:pt x="45699" y="25349"/>
                  </a:lnTo>
                  <a:lnTo>
                    <a:pt x="0" y="30599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6179912" y="4512691"/>
              <a:ext cx="45720" cy="31115"/>
            </a:xfrm>
            <a:custGeom>
              <a:avLst/>
              <a:gdLst/>
              <a:ahLst/>
              <a:cxnLst/>
              <a:rect l="l" t="t" r="r" b="b"/>
              <a:pathLst>
                <a:path w="45720" h="31114">
                  <a:moveTo>
                    <a:pt x="0" y="30599"/>
                  </a:moveTo>
                  <a:lnTo>
                    <a:pt x="45699" y="25349"/>
                  </a:lnTo>
                  <a:lnTo>
                    <a:pt x="7324" y="0"/>
                  </a:lnTo>
                  <a:lnTo>
                    <a:pt x="0" y="30599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4110366" y="4217966"/>
              <a:ext cx="943610" cy="941069"/>
            </a:xfrm>
            <a:custGeom>
              <a:avLst/>
              <a:gdLst/>
              <a:ahLst/>
              <a:cxnLst/>
              <a:rect l="l" t="t" r="r" b="b"/>
              <a:pathLst>
                <a:path w="943610" h="941070">
                  <a:moveTo>
                    <a:pt x="0" y="0"/>
                  </a:moveTo>
                  <a:lnTo>
                    <a:pt x="943298" y="941048"/>
                  </a:lnTo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4079766" y="4187416"/>
              <a:ext cx="41910" cy="41910"/>
            </a:xfrm>
            <a:custGeom>
              <a:avLst/>
              <a:gdLst/>
              <a:ahLst/>
              <a:cxnLst/>
              <a:rect l="l" t="t" r="r" b="b"/>
              <a:pathLst>
                <a:path w="41910" h="41910">
                  <a:moveTo>
                    <a:pt x="19499" y="41674"/>
                  </a:moveTo>
                  <a:lnTo>
                    <a:pt x="0" y="0"/>
                  </a:lnTo>
                  <a:lnTo>
                    <a:pt x="41724" y="19399"/>
                  </a:lnTo>
                  <a:lnTo>
                    <a:pt x="19499" y="41674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4079766" y="4187416"/>
              <a:ext cx="41910" cy="41910"/>
            </a:xfrm>
            <a:custGeom>
              <a:avLst/>
              <a:gdLst/>
              <a:ahLst/>
              <a:cxnLst/>
              <a:rect l="l" t="t" r="r" b="b"/>
              <a:pathLst>
                <a:path w="41910" h="41910">
                  <a:moveTo>
                    <a:pt x="41724" y="19399"/>
                  </a:moveTo>
                  <a:lnTo>
                    <a:pt x="0" y="0"/>
                  </a:lnTo>
                  <a:lnTo>
                    <a:pt x="19499" y="41674"/>
                  </a:lnTo>
                  <a:lnTo>
                    <a:pt x="41724" y="19399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5042539" y="5147889"/>
              <a:ext cx="41910" cy="41910"/>
            </a:xfrm>
            <a:custGeom>
              <a:avLst/>
              <a:gdLst/>
              <a:ahLst/>
              <a:cxnLst/>
              <a:rect l="l" t="t" r="r" b="b"/>
              <a:pathLst>
                <a:path w="41910" h="41910">
                  <a:moveTo>
                    <a:pt x="41724" y="41674"/>
                  </a:moveTo>
                  <a:lnTo>
                    <a:pt x="0" y="22274"/>
                  </a:lnTo>
                  <a:lnTo>
                    <a:pt x="22224" y="0"/>
                  </a:lnTo>
                  <a:lnTo>
                    <a:pt x="41724" y="41674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5042539" y="5147889"/>
              <a:ext cx="41910" cy="41910"/>
            </a:xfrm>
            <a:custGeom>
              <a:avLst/>
              <a:gdLst/>
              <a:ahLst/>
              <a:cxnLst/>
              <a:rect l="l" t="t" r="r" b="b"/>
              <a:pathLst>
                <a:path w="41910" h="41910">
                  <a:moveTo>
                    <a:pt x="0" y="22274"/>
                  </a:moveTo>
                  <a:lnTo>
                    <a:pt x="41724" y="41674"/>
                  </a:lnTo>
                  <a:lnTo>
                    <a:pt x="22224" y="0"/>
                  </a:lnTo>
                  <a:lnTo>
                    <a:pt x="0" y="22274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5" name="object 75"/>
          <p:cNvGrpSpPr/>
          <p:nvPr/>
        </p:nvGrpSpPr>
        <p:grpSpPr>
          <a:xfrm>
            <a:off x="8575295" y="3376930"/>
            <a:ext cx="247015" cy="286385"/>
            <a:chOff x="8575295" y="3376930"/>
            <a:chExt cx="247015" cy="286385"/>
          </a:xfrm>
        </p:grpSpPr>
        <p:sp>
          <p:nvSpPr>
            <p:cNvPr id="76" name="object 76"/>
            <p:cNvSpPr/>
            <p:nvPr/>
          </p:nvSpPr>
          <p:spPr>
            <a:xfrm>
              <a:off x="8580057" y="3381693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90" h="276860">
                  <a:moveTo>
                    <a:pt x="236999" y="276299"/>
                  </a:moveTo>
                  <a:lnTo>
                    <a:pt x="0" y="276299"/>
                  </a:lnTo>
                  <a:lnTo>
                    <a:pt x="0" y="0"/>
                  </a:ln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close/>
                </a:path>
              </a:pathLst>
            </a:custGeom>
            <a:solidFill>
              <a:srgbClr val="CFDF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8580057" y="3381693"/>
              <a:ext cx="237490" cy="276860"/>
            </a:xfrm>
            <a:custGeom>
              <a:avLst/>
              <a:gdLst/>
              <a:ahLst/>
              <a:cxnLst/>
              <a:rect l="l" t="t" r="r" b="b"/>
              <a:pathLst>
                <a:path w="237490" h="276860">
                  <a:moveTo>
                    <a:pt x="0" y="0"/>
                  </a:moveTo>
                  <a:lnTo>
                    <a:pt x="197499" y="0"/>
                  </a:lnTo>
                  <a:lnTo>
                    <a:pt x="236999" y="39499"/>
                  </a:lnTo>
                  <a:lnTo>
                    <a:pt x="236999" y="276299"/>
                  </a:lnTo>
                  <a:lnTo>
                    <a:pt x="0" y="27629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91"/>
            <a:ext cx="6325870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Andrew File System</a:t>
            </a:r>
            <a:r>
              <a:rPr dirty="0" spc="-90"/>
              <a:t> </a:t>
            </a:r>
            <a:r>
              <a:rPr dirty="0" spc="-5"/>
              <a:t>Prototype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790" y="1782709"/>
            <a:ext cx="7173595" cy="378587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295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15" i="1">
                <a:solidFill>
                  <a:srgbClr val="595959"/>
                </a:solidFill>
                <a:latin typeface="Arial"/>
                <a:cs typeface="Arial"/>
              </a:rPr>
              <a:t>Vice</a:t>
            </a:r>
            <a:r>
              <a:rPr dirty="0" sz="2000" spc="-10" i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595959"/>
                </a:solidFill>
                <a:latin typeface="Arial"/>
                <a:cs typeface="Arial"/>
              </a:rPr>
              <a:t>(Server)</a:t>
            </a:r>
            <a:endParaRPr sz="20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175"/>
              </a:spcBef>
              <a:buChar char="○"/>
              <a:tabLst>
                <a:tab pos="491490" algn="l"/>
              </a:tabLst>
            </a:pP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process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running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on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server</a:t>
            </a:r>
            <a:r>
              <a:rPr dirty="0" sz="1800" spc="-1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side</a:t>
            </a:r>
            <a:endParaRPr sz="18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65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Serve files to</a:t>
            </a:r>
            <a:r>
              <a:rPr dirty="0" sz="1800" spc="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20" i="1">
                <a:solidFill>
                  <a:srgbClr val="595959"/>
                </a:solidFill>
                <a:latin typeface="Arial"/>
                <a:cs typeface="Arial"/>
              </a:rPr>
              <a:t>Venus</a:t>
            </a:r>
            <a:endParaRPr sz="18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190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essential functions like 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integrity,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availability or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security</a:t>
            </a:r>
            <a:endParaRPr sz="1800">
              <a:latin typeface="Arial"/>
              <a:cs typeface="Arial"/>
            </a:endParaRPr>
          </a:p>
          <a:p>
            <a:pPr marL="490855" indent="-207645">
              <a:lnSpc>
                <a:spcPct val="100000"/>
              </a:lnSpc>
              <a:spcBef>
                <a:spcPts val="165"/>
              </a:spcBef>
              <a:buChar char="○"/>
              <a:tabLst>
                <a:tab pos="491490" algn="l"/>
              </a:tabLst>
            </a:pPr>
            <a:r>
              <a:rPr dirty="0" sz="1800" spc="-15" i="1">
                <a:solidFill>
                  <a:srgbClr val="595959"/>
                </a:solidFill>
                <a:latin typeface="Arial"/>
                <a:cs typeface="Arial"/>
              </a:rPr>
              <a:t>Vice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process dedicated to each </a:t>
            </a:r>
            <a:r>
              <a:rPr dirty="0" sz="1800" spc="-20" i="1">
                <a:solidFill>
                  <a:srgbClr val="595959"/>
                </a:solidFill>
                <a:latin typeface="Arial"/>
                <a:cs typeface="Arial"/>
              </a:rPr>
              <a:t>Venus</a:t>
            </a:r>
            <a:r>
              <a:rPr dirty="0" sz="1800" spc="30" i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client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216535" indent="-204470">
              <a:lnSpc>
                <a:spcPct val="100000"/>
              </a:lnSpc>
              <a:spcBef>
                <a:spcPts val="1565"/>
              </a:spcBef>
              <a:buSzPct val="80000"/>
              <a:buChar char="●"/>
              <a:tabLst>
                <a:tab pos="217170" algn="l"/>
              </a:tabLst>
            </a:pPr>
            <a:r>
              <a:rPr dirty="0" sz="2000" spc="-20" i="1">
                <a:solidFill>
                  <a:srgbClr val="595959"/>
                </a:solidFill>
                <a:latin typeface="Arial"/>
                <a:cs typeface="Arial"/>
              </a:rPr>
              <a:t>Venus</a:t>
            </a:r>
            <a:r>
              <a:rPr dirty="0" sz="2000" spc="-10" i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595959"/>
                </a:solidFill>
                <a:latin typeface="Arial"/>
                <a:cs typeface="Arial"/>
              </a:rPr>
              <a:t>(Client)</a:t>
            </a:r>
            <a:endParaRPr sz="2000">
              <a:latin typeface="Arial"/>
              <a:cs typeface="Arial"/>
            </a:endParaRPr>
          </a:p>
          <a:p>
            <a:pPr lvl="1" marL="490855" indent="-207645">
              <a:lnSpc>
                <a:spcPct val="100000"/>
              </a:lnSpc>
              <a:spcBef>
                <a:spcPts val="100"/>
              </a:spcBef>
              <a:buChar char="○"/>
              <a:tabLst>
                <a:tab pos="491490" algn="l"/>
              </a:tabLst>
            </a:pPr>
            <a:r>
              <a:rPr dirty="0" sz="1800" i="1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800" spc="-5" i="1">
                <a:solidFill>
                  <a:srgbClr val="595959"/>
                </a:solidFill>
                <a:latin typeface="Arial"/>
                <a:cs typeface="Arial"/>
              </a:rPr>
              <a:t>process </a:t>
            </a:r>
            <a:r>
              <a:rPr dirty="0" sz="1800" i="1">
                <a:solidFill>
                  <a:srgbClr val="595959"/>
                </a:solidFill>
                <a:latin typeface="Arial"/>
                <a:cs typeface="Arial"/>
              </a:rPr>
              <a:t>running </a:t>
            </a:r>
            <a:r>
              <a:rPr dirty="0" sz="1800" spc="-5" i="1">
                <a:solidFill>
                  <a:srgbClr val="595959"/>
                </a:solidFill>
                <a:latin typeface="Arial"/>
                <a:cs typeface="Arial"/>
              </a:rPr>
              <a:t>on </a:t>
            </a:r>
            <a:r>
              <a:rPr dirty="0" sz="1800" i="1">
                <a:solidFill>
                  <a:srgbClr val="595959"/>
                </a:solidFill>
                <a:latin typeface="Arial"/>
                <a:cs typeface="Arial"/>
              </a:rPr>
              <a:t>client</a:t>
            </a:r>
            <a:r>
              <a:rPr dirty="0" sz="1800" spc="-90" i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595959"/>
                </a:solidFill>
                <a:latin typeface="Arial"/>
                <a:cs typeface="Arial"/>
              </a:rPr>
              <a:t>side</a:t>
            </a:r>
            <a:endParaRPr sz="1800">
              <a:latin typeface="Arial"/>
              <a:cs typeface="Arial"/>
            </a:endParaRPr>
          </a:p>
          <a:p>
            <a:pPr marL="490855" indent="-207645">
              <a:lnSpc>
                <a:spcPct val="100000"/>
              </a:lnSpc>
              <a:spcBef>
                <a:spcPts val="90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Cache files from</a:t>
            </a:r>
            <a:r>
              <a:rPr dirty="0" sz="1800" spc="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15" i="1">
                <a:solidFill>
                  <a:srgbClr val="595959"/>
                </a:solidFill>
                <a:latin typeface="Arial"/>
                <a:cs typeface="Arial"/>
              </a:rPr>
              <a:t>Vice</a:t>
            </a:r>
            <a:endParaRPr sz="1800">
              <a:latin typeface="Arial"/>
              <a:cs typeface="Arial"/>
            </a:endParaRPr>
          </a:p>
          <a:p>
            <a:pPr marL="490855" indent="-207645">
              <a:lnSpc>
                <a:spcPct val="100000"/>
              </a:lnSpc>
              <a:spcBef>
                <a:spcPts val="190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Contacts </a:t>
            </a:r>
            <a:r>
              <a:rPr dirty="0" sz="1800" spc="-15" i="1">
                <a:solidFill>
                  <a:srgbClr val="595959"/>
                </a:solidFill>
                <a:latin typeface="Arial"/>
                <a:cs typeface="Arial"/>
              </a:rPr>
              <a:t>Vice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only when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file is opened or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closed</a:t>
            </a:r>
            <a:endParaRPr sz="1800">
              <a:latin typeface="Arial"/>
              <a:cs typeface="Arial"/>
            </a:endParaRPr>
          </a:p>
          <a:p>
            <a:pPr marL="490855" indent="-207645">
              <a:lnSpc>
                <a:spcPct val="100000"/>
              </a:lnSpc>
              <a:spcBef>
                <a:spcPts val="165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Reading and writing are performed on the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cached copy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(client</a:t>
            </a:r>
            <a:r>
              <a:rPr dirty="0" sz="17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95959"/>
                </a:solidFill>
                <a:latin typeface="Arial"/>
                <a:cs typeface="Arial"/>
              </a:rPr>
              <a:t>side)</a:t>
            </a:r>
            <a:endParaRPr sz="1700">
              <a:latin typeface="Arial"/>
              <a:cs typeface="Arial"/>
            </a:endParaRPr>
          </a:p>
          <a:p>
            <a:pPr marL="490855" indent="-207645">
              <a:lnSpc>
                <a:spcPct val="100000"/>
              </a:lnSpc>
              <a:spcBef>
                <a:spcPts val="165"/>
              </a:spcBef>
              <a:buChar char="○"/>
              <a:tabLst>
                <a:tab pos="491490" algn="l"/>
              </a:tabLst>
            </a:pP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For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major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functions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-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open(),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close(), read(),</a:t>
            </a:r>
            <a:r>
              <a:rPr dirty="0" sz="18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Arial"/>
                <a:cs typeface="Arial"/>
              </a:rPr>
              <a:t>write()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74839" y="1904037"/>
            <a:ext cx="3037455" cy="4181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62"/>
            <a:ext cx="768159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Andrew File System</a:t>
            </a:r>
            <a:r>
              <a:rPr dirty="0" spc="-90"/>
              <a:t> </a:t>
            </a:r>
            <a:r>
              <a:rPr dirty="0" spc="-5"/>
              <a:t>Prototype(open)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40790" y="1807460"/>
            <a:ext cx="6283325" cy="3416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3855" indent="-351790">
              <a:lnSpc>
                <a:spcPct val="100000"/>
              </a:lnSpc>
              <a:spcBef>
                <a:spcPts val="100"/>
              </a:spcBef>
              <a:buSzPct val="80000"/>
              <a:buChar char="●"/>
              <a:tabLst>
                <a:tab pos="363855" algn="l"/>
                <a:tab pos="36449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User process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request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to open File</a:t>
            </a:r>
            <a:r>
              <a:rPr dirty="0" sz="2000" spc="-1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95959"/>
              </a:buClr>
              <a:buFont typeface="Arial"/>
              <a:buChar char="●"/>
            </a:pPr>
            <a:endParaRPr sz="1750">
              <a:latin typeface="Arial"/>
              <a:cs typeface="Arial"/>
            </a:endParaRPr>
          </a:p>
          <a:p>
            <a:pPr marL="363855" marR="314325" indent="-351790">
              <a:lnSpc>
                <a:spcPts val="2020"/>
              </a:lnSpc>
              <a:buSzPct val="80000"/>
              <a:buChar char="●"/>
              <a:tabLst>
                <a:tab pos="363855" algn="l"/>
                <a:tab pos="36449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User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kernel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intercept file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system calls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and forward  them to</a:t>
            </a:r>
            <a:r>
              <a:rPr dirty="0" sz="20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30">
                <a:solidFill>
                  <a:srgbClr val="595959"/>
                </a:solidFill>
                <a:latin typeface="Arial"/>
                <a:cs typeface="Arial"/>
              </a:rPr>
              <a:t>Venus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95959"/>
              </a:buClr>
              <a:buFont typeface="Arial"/>
              <a:buChar char="●"/>
            </a:pPr>
            <a:endParaRPr sz="1750">
              <a:latin typeface="Arial"/>
              <a:cs typeface="Arial"/>
            </a:endParaRPr>
          </a:p>
          <a:p>
            <a:pPr marL="363855" marR="1118235" indent="-351790">
              <a:lnSpc>
                <a:spcPts val="2020"/>
              </a:lnSpc>
              <a:spcBef>
                <a:spcPts val="5"/>
              </a:spcBef>
              <a:buSzPct val="80000"/>
              <a:buChar char="●"/>
              <a:tabLst>
                <a:tab pos="363855" algn="l"/>
                <a:tab pos="36449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If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client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doesn’t have the file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in local</a:t>
            </a:r>
            <a:r>
              <a:rPr dirty="0" sz="2000" spc="-3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disk,  </a:t>
            </a:r>
            <a:r>
              <a:rPr dirty="0" sz="2000" spc="-30">
                <a:solidFill>
                  <a:srgbClr val="595959"/>
                </a:solidFill>
                <a:latin typeface="Arial"/>
                <a:cs typeface="Arial"/>
              </a:rPr>
              <a:t>Venus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connect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dirty="0" sz="2000" spc="-15">
                <a:solidFill>
                  <a:srgbClr val="595959"/>
                </a:solidFill>
                <a:latin typeface="Arial"/>
                <a:cs typeface="Arial"/>
              </a:rPr>
              <a:t>Vice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cache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file</a:t>
            </a:r>
            <a:r>
              <a:rPr dirty="0" sz="2000" spc="-114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363855" indent="-351790">
              <a:lnSpc>
                <a:spcPts val="2210"/>
              </a:lnSpc>
              <a:spcBef>
                <a:spcPts val="1650"/>
              </a:spcBef>
              <a:buSzPct val="80000"/>
              <a:buChar char="●"/>
              <a:tabLst>
                <a:tab pos="363855" algn="l"/>
                <a:tab pos="36449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If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client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has the file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in local</a:t>
            </a:r>
            <a:r>
              <a:rPr dirty="0" sz="2000" spc="-2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disk,</a:t>
            </a:r>
            <a:endParaRPr sz="2000">
              <a:latin typeface="Arial"/>
              <a:cs typeface="Arial"/>
            </a:endParaRPr>
          </a:p>
          <a:p>
            <a:pPr marL="363855">
              <a:lnSpc>
                <a:spcPts val="2210"/>
              </a:lnSpc>
            </a:pPr>
            <a:r>
              <a:rPr dirty="0" sz="2000" spc="-30">
                <a:solidFill>
                  <a:srgbClr val="595959"/>
                </a:solidFill>
                <a:latin typeface="Arial"/>
                <a:cs typeface="Arial"/>
              </a:rPr>
              <a:t>Venus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connect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dirty="0" sz="2000" spc="-15">
                <a:solidFill>
                  <a:srgbClr val="595959"/>
                </a:solidFill>
                <a:latin typeface="Arial"/>
                <a:cs typeface="Arial"/>
              </a:rPr>
              <a:t>Vice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check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cache</a:t>
            </a:r>
            <a:r>
              <a:rPr dirty="0" sz="200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validation.</a:t>
            </a:r>
            <a:endParaRPr sz="2000">
              <a:latin typeface="Arial"/>
              <a:cs typeface="Arial"/>
            </a:endParaRPr>
          </a:p>
          <a:p>
            <a:pPr marL="363855" indent="-351790">
              <a:lnSpc>
                <a:spcPts val="2210"/>
              </a:lnSpc>
              <a:spcBef>
                <a:spcPts val="1650"/>
              </a:spcBef>
              <a:buSzPct val="80000"/>
              <a:buChar char="●"/>
              <a:tabLst>
                <a:tab pos="363855" algn="l"/>
                <a:tab pos="36449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After fetching file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from</a:t>
            </a:r>
            <a:r>
              <a:rPr dirty="0" sz="2000" spc="-24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595959"/>
                </a:solidFill>
                <a:latin typeface="Arial"/>
                <a:cs typeface="Arial"/>
              </a:rPr>
              <a:t>Vice,</a:t>
            </a:r>
            <a:endParaRPr sz="2000">
              <a:latin typeface="Arial"/>
              <a:cs typeface="Arial"/>
            </a:endParaRPr>
          </a:p>
          <a:p>
            <a:pPr marL="363855">
              <a:lnSpc>
                <a:spcPts val="2210"/>
              </a:lnSpc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User process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read/modify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the file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in local</a:t>
            </a:r>
            <a:r>
              <a:rPr dirty="0" sz="2000" spc="-27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disk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37011" y="1899772"/>
            <a:ext cx="3415738" cy="4764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62"/>
            <a:ext cx="7628890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Andrew File System</a:t>
            </a:r>
            <a:r>
              <a:rPr dirty="0" spc="-90"/>
              <a:t> </a:t>
            </a:r>
            <a:r>
              <a:rPr dirty="0" spc="-5"/>
              <a:t>Prototype(save)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40790" y="1807460"/>
            <a:ext cx="6354445" cy="2130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3855" indent="-351790">
              <a:lnSpc>
                <a:spcPct val="100000"/>
              </a:lnSpc>
              <a:spcBef>
                <a:spcPts val="100"/>
              </a:spcBef>
              <a:buSzPct val="80000"/>
              <a:buChar char="●"/>
              <a:tabLst>
                <a:tab pos="363855" algn="l"/>
                <a:tab pos="36449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User process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modified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the file(A</a:t>
            </a:r>
            <a:r>
              <a:rPr dirty="0" sz="2000" spc="-1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40">
                <a:solidFill>
                  <a:srgbClr val="595959"/>
                </a:solidFill>
                <a:latin typeface="Arial"/>
                <a:cs typeface="Arial"/>
              </a:rPr>
              <a:t>→A’)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595959"/>
              </a:buClr>
              <a:buFont typeface="Arial"/>
              <a:buChar char="●"/>
            </a:pPr>
            <a:endParaRPr sz="1750">
              <a:latin typeface="Arial"/>
              <a:cs typeface="Arial"/>
            </a:endParaRPr>
          </a:p>
          <a:p>
            <a:pPr marL="363855" marR="384810" indent="-351790">
              <a:lnSpc>
                <a:spcPts val="2020"/>
              </a:lnSpc>
              <a:buSzPct val="80000"/>
              <a:buChar char="●"/>
              <a:tabLst>
                <a:tab pos="363855" algn="l"/>
                <a:tab pos="364490" algn="l"/>
              </a:tabLst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User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kernel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intercept file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system calls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and forward  them to</a:t>
            </a:r>
            <a:r>
              <a:rPr dirty="0" sz="20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30">
                <a:solidFill>
                  <a:srgbClr val="595959"/>
                </a:solidFill>
                <a:latin typeface="Arial"/>
                <a:cs typeface="Arial"/>
              </a:rPr>
              <a:t>Venus</a:t>
            </a:r>
            <a:endParaRPr sz="2000">
              <a:latin typeface="Arial"/>
              <a:cs typeface="Arial"/>
            </a:endParaRPr>
          </a:p>
          <a:p>
            <a:pPr marL="363855" indent="-351790">
              <a:lnSpc>
                <a:spcPct val="100000"/>
              </a:lnSpc>
              <a:spcBef>
                <a:spcPts val="1650"/>
              </a:spcBef>
              <a:buSzPct val="80000"/>
              <a:buChar char="●"/>
              <a:tabLst>
                <a:tab pos="363855" algn="l"/>
                <a:tab pos="364490" algn="l"/>
              </a:tabLst>
            </a:pPr>
            <a:r>
              <a:rPr dirty="0" sz="2000" spc="-30">
                <a:solidFill>
                  <a:srgbClr val="595959"/>
                </a:solidFill>
                <a:latin typeface="Arial"/>
                <a:cs typeface="Arial"/>
              </a:rPr>
              <a:t>Venus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connect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dirty="0" sz="2000" spc="-15">
                <a:solidFill>
                  <a:srgbClr val="595959"/>
                </a:solidFill>
                <a:latin typeface="Arial"/>
                <a:cs typeface="Arial"/>
              </a:rPr>
              <a:t>Vice, Vice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update</a:t>
            </a:r>
            <a:r>
              <a:rPr dirty="0" sz="2000" spc="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file</a:t>
            </a:r>
            <a:endParaRPr sz="2000">
              <a:latin typeface="Arial"/>
              <a:cs typeface="Arial"/>
            </a:endParaRPr>
          </a:p>
          <a:p>
            <a:pPr marL="363855" indent="-351790">
              <a:lnSpc>
                <a:spcPct val="100000"/>
              </a:lnSpc>
              <a:spcBef>
                <a:spcPts val="1650"/>
              </a:spcBef>
              <a:buSzPct val="80000"/>
              <a:buChar char="●"/>
              <a:tabLst>
                <a:tab pos="363855" algn="l"/>
                <a:tab pos="364490" algn="l"/>
              </a:tabLst>
            </a:pPr>
            <a:r>
              <a:rPr dirty="0" sz="2000" spc="-30">
                <a:solidFill>
                  <a:srgbClr val="595959"/>
                </a:solidFill>
                <a:latin typeface="Arial"/>
                <a:cs typeface="Arial"/>
              </a:rPr>
              <a:t>Venus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only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connects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dirty="0" sz="2000" spc="-15">
                <a:solidFill>
                  <a:srgbClr val="595959"/>
                </a:solidFill>
                <a:latin typeface="Arial"/>
                <a:cs typeface="Arial"/>
              </a:rPr>
              <a:t>Vice </a:t>
            </a: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when open() and</a:t>
            </a:r>
            <a:r>
              <a:rPr dirty="0" sz="20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close()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3720" y="1899514"/>
            <a:ext cx="3403329" cy="4746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894" y="1071762"/>
            <a:ext cx="8468995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Characteristic of </a:t>
            </a:r>
            <a:r>
              <a:rPr dirty="0" spc="-10"/>
              <a:t>the Andrew File</a:t>
            </a:r>
            <a:r>
              <a:rPr dirty="0" spc="-280"/>
              <a:t> </a:t>
            </a:r>
            <a:r>
              <a:rPr dirty="0" spc="-5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0136" y="1798113"/>
            <a:ext cx="3541395" cy="2277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4335" indent="-382270">
              <a:lnSpc>
                <a:spcPct val="100000"/>
              </a:lnSpc>
              <a:spcBef>
                <a:spcPts val="100"/>
              </a:spcBef>
              <a:buSzPct val="83333"/>
              <a:buChar char="●"/>
              <a:tabLst>
                <a:tab pos="394335" algn="l"/>
                <a:tab pos="3949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Process</a:t>
            </a:r>
            <a:r>
              <a:rPr dirty="0"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  <a:p>
            <a:pPr marL="394335" indent="-382270">
              <a:lnSpc>
                <a:spcPct val="100000"/>
              </a:lnSpc>
              <a:spcBef>
                <a:spcPts val="2070"/>
              </a:spcBef>
              <a:buSzPct val="83333"/>
              <a:buChar char="●"/>
              <a:tabLst>
                <a:tab pos="394335" algn="l"/>
                <a:tab pos="3949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Directory</a:t>
            </a:r>
            <a:r>
              <a:rPr dirty="0" sz="24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hierarchy</a:t>
            </a:r>
            <a:endParaRPr sz="2400">
              <a:latin typeface="Arial"/>
              <a:cs typeface="Arial"/>
            </a:endParaRPr>
          </a:p>
          <a:p>
            <a:pPr marL="394335" indent="-382270">
              <a:lnSpc>
                <a:spcPct val="100000"/>
              </a:lnSpc>
              <a:spcBef>
                <a:spcPts val="2070"/>
              </a:spcBef>
              <a:buSzPct val="83333"/>
              <a:buChar char="●"/>
              <a:tabLst>
                <a:tab pos="394335" algn="l"/>
                <a:tab pos="3949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File</a:t>
            </a:r>
            <a:r>
              <a:rPr dirty="0" sz="24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naming</a:t>
            </a:r>
            <a:endParaRPr sz="2400">
              <a:latin typeface="Arial"/>
              <a:cs typeface="Arial"/>
            </a:endParaRPr>
          </a:p>
          <a:p>
            <a:pPr marL="394335" indent="-382270">
              <a:lnSpc>
                <a:spcPct val="100000"/>
              </a:lnSpc>
              <a:spcBef>
                <a:spcPts val="2070"/>
              </a:spcBef>
              <a:buSzPct val="83333"/>
              <a:buChar char="●"/>
              <a:tabLst>
                <a:tab pos="394335" algn="l"/>
                <a:tab pos="394970" algn="l"/>
              </a:tabLst>
            </a:pPr>
            <a:r>
              <a:rPr dirty="0" sz="2400" spc="-5">
                <a:solidFill>
                  <a:srgbClr val="595959"/>
                </a:solidFill>
                <a:latin typeface="Arial"/>
                <a:cs typeface="Arial"/>
              </a:rPr>
              <a:t>Cache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validation</a:t>
            </a:r>
            <a:r>
              <a:rPr dirty="0" sz="2400" spc="-9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595959"/>
                </a:solidFill>
                <a:latin typeface="Arial"/>
                <a:cs typeface="Arial"/>
              </a:rPr>
              <a:t>check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2020-10-13T03:14:18Z</dcterms:created>
  <dcterms:modified xsi:type="dcterms:W3CDTF">2020-10-13T03:14:18Z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2020-10-13T00:00:00Z</vt:filetime>
  </property>
</Properties>
</file>